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9" r:id="rId2"/>
    <p:sldId id="256" r:id="rId3"/>
    <p:sldId id="257" r:id="rId4"/>
    <p:sldId id="260" r:id="rId5"/>
    <p:sldId id="261" r:id="rId6"/>
    <p:sldId id="269" r:id="rId7"/>
    <p:sldId id="258" r:id="rId8"/>
    <p:sldId id="264" r:id="rId9"/>
    <p:sldId id="270" r:id="rId10"/>
    <p:sldId id="271" r:id="rId11"/>
    <p:sldId id="272" r:id="rId12"/>
    <p:sldId id="273" r:id="rId13"/>
    <p:sldId id="274" r:id="rId14"/>
    <p:sldId id="275" r:id="rId15"/>
    <p:sldId id="263" r:id="rId16"/>
    <p:sldId id="276" r:id="rId17"/>
    <p:sldId id="26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82" d="100"/>
          <a:sy n="82" d="100"/>
        </p:scale>
        <p:origin x="6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1/15/2025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1/15/2025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1/15/2025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1/15/2025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1/15/2025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1/15/2025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1/15/2025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1/15/2025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1/15/2025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1/15/2025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1/15/2025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1/15/2025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E1B5E-B9B1-52B3-F5B9-1DFADCC1CE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46C0CC-1EF0-B1C3-B171-E430553555D7}"/>
              </a:ext>
            </a:extLst>
          </p:cNvPr>
          <p:cNvSpPr>
            <a:spLocks noGrp="1"/>
          </p:cNvSpPr>
          <p:nvPr>
            <p:ph type="title"/>
          </p:nvPr>
        </p:nvSpPr>
        <p:spPr/>
        <p:txBody>
          <a:bodyPr/>
          <a:lstStyle/>
          <a:p>
            <a:r>
              <a:rPr lang="vi-VN" dirty="0">
                <a:latin typeface="+mn-lt"/>
              </a:rPr>
              <a:t>Phân tích hệ thống</a:t>
            </a:r>
            <a:endParaRPr lang="en-US" dirty="0">
              <a:latin typeface="+mn-lt"/>
            </a:endParaRPr>
          </a:p>
        </p:txBody>
      </p:sp>
      <p:sp>
        <p:nvSpPr>
          <p:cNvPr id="5" name="Slide Number Placeholder 4">
            <a:extLst>
              <a:ext uri="{FF2B5EF4-FFF2-40B4-BE49-F238E27FC236}">
                <a16:creationId xmlns:a16="http://schemas.microsoft.com/office/drawing/2014/main" id="{F7135DD0-1EEB-D509-F948-39A66DD779B4}"/>
              </a:ext>
            </a:extLst>
          </p:cNvPr>
          <p:cNvSpPr>
            <a:spLocks noGrp="1"/>
          </p:cNvSpPr>
          <p:nvPr>
            <p:ph type="sldNum" sz="quarter" idx="12"/>
          </p:nvPr>
        </p:nvSpPr>
        <p:spPr/>
        <p:txBody>
          <a:bodyPr/>
          <a:lstStyle/>
          <a:p>
            <a:fld id="{9EA0BE3B-158A-4EDF-80DC-E394A0D1600F}" type="slidenum">
              <a:rPr lang="en-US" smtClean="0"/>
              <a:pPr/>
              <a:t>10</a:t>
            </a:fld>
            <a:endParaRPr lang="en-US"/>
          </a:p>
        </p:txBody>
      </p:sp>
      <p:pic>
        <p:nvPicPr>
          <p:cNvPr id="7" name="Picture 6">
            <a:extLst>
              <a:ext uri="{FF2B5EF4-FFF2-40B4-BE49-F238E27FC236}">
                <a16:creationId xmlns:a16="http://schemas.microsoft.com/office/drawing/2014/main" id="{0D289C55-2CA2-A3FE-83F3-C11FDF00A342}"/>
              </a:ext>
            </a:extLst>
          </p:cNvPr>
          <p:cNvPicPr>
            <a:picLocks noChangeAspect="1"/>
          </p:cNvPicPr>
          <p:nvPr/>
        </p:nvPicPr>
        <p:blipFill>
          <a:blip r:embed="rId2"/>
          <a:stretch>
            <a:fillRect/>
          </a:stretch>
        </p:blipFill>
        <p:spPr>
          <a:xfrm>
            <a:off x="1582738" y="1324920"/>
            <a:ext cx="9269119" cy="4544059"/>
          </a:xfrm>
          <a:prstGeom prst="rect">
            <a:avLst/>
          </a:prstGeom>
        </p:spPr>
      </p:pic>
    </p:spTree>
    <p:extLst>
      <p:ext uri="{BB962C8B-B14F-4D97-AF65-F5344CB8AC3E}">
        <p14:creationId xmlns:p14="http://schemas.microsoft.com/office/powerpoint/2010/main" val="2575528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EBB23-6E94-C297-0655-29BC2875EA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AC88D1-88F8-F78E-EADE-2B04565EE8AA}"/>
              </a:ext>
            </a:extLst>
          </p:cNvPr>
          <p:cNvSpPr>
            <a:spLocks noGrp="1"/>
          </p:cNvSpPr>
          <p:nvPr>
            <p:ph type="title"/>
          </p:nvPr>
        </p:nvSpPr>
        <p:spPr/>
        <p:txBody>
          <a:bodyPr/>
          <a:lstStyle/>
          <a:p>
            <a:r>
              <a:rPr lang="vi-VN" dirty="0">
                <a:latin typeface="+mn-lt"/>
              </a:rPr>
              <a:t>Thiết kế hệ thống</a:t>
            </a:r>
            <a:endParaRPr lang="en-US" dirty="0">
              <a:latin typeface="+mn-lt"/>
            </a:endParaRPr>
          </a:p>
        </p:txBody>
      </p:sp>
      <p:sp>
        <p:nvSpPr>
          <p:cNvPr id="5" name="Slide Number Placeholder 4">
            <a:extLst>
              <a:ext uri="{FF2B5EF4-FFF2-40B4-BE49-F238E27FC236}">
                <a16:creationId xmlns:a16="http://schemas.microsoft.com/office/drawing/2014/main" id="{2B98505F-C5CC-79AF-F65F-B8796C7F62F9}"/>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4" name="TextBox 3">
            <a:extLst>
              <a:ext uri="{FF2B5EF4-FFF2-40B4-BE49-F238E27FC236}">
                <a16:creationId xmlns:a16="http://schemas.microsoft.com/office/drawing/2014/main" id="{FF757EF2-3C0E-2321-6EE5-548F765E343F}"/>
              </a:ext>
            </a:extLst>
          </p:cNvPr>
          <p:cNvSpPr txBox="1"/>
          <p:nvPr/>
        </p:nvSpPr>
        <p:spPr>
          <a:xfrm>
            <a:off x="338736" y="1119673"/>
            <a:ext cx="2631233" cy="400110"/>
          </a:xfrm>
          <a:prstGeom prst="rect">
            <a:avLst/>
          </a:prstGeom>
          <a:noFill/>
        </p:spPr>
        <p:txBody>
          <a:bodyPr wrap="square" rtlCol="0">
            <a:spAutoFit/>
          </a:bodyPr>
          <a:lstStyle/>
          <a:p>
            <a:r>
              <a:rPr lang="vi-VN" sz="2000" dirty="0"/>
              <a:t>Kiến trúc</a:t>
            </a:r>
            <a:endParaRPr lang="en-US" sz="2000" dirty="0"/>
          </a:p>
        </p:txBody>
      </p:sp>
      <p:pic>
        <p:nvPicPr>
          <p:cNvPr id="8" name="Picture 7">
            <a:extLst>
              <a:ext uri="{FF2B5EF4-FFF2-40B4-BE49-F238E27FC236}">
                <a16:creationId xmlns:a16="http://schemas.microsoft.com/office/drawing/2014/main" id="{F0CAD8D3-756F-92A2-0363-34221EF5A801}"/>
              </a:ext>
            </a:extLst>
          </p:cNvPr>
          <p:cNvPicPr>
            <a:picLocks noChangeAspect="1"/>
          </p:cNvPicPr>
          <p:nvPr/>
        </p:nvPicPr>
        <p:blipFill>
          <a:blip r:embed="rId2"/>
          <a:stretch>
            <a:fillRect/>
          </a:stretch>
        </p:blipFill>
        <p:spPr>
          <a:xfrm>
            <a:off x="338736" y="1603759"/>
            <a:ext cx="5934903" cy="4525006"/>
          </a:xfrm>
          <a:prstGeom prst="rect">
            <a:avLst/>
          </a:prstGeom>
        </p:spPr>
      </p:pic>
      <p:pic>
        <p:nvPicPr>
          <p:cNvPr id="12" name="Picture 11">
            <a:extLst>
              <a:ext uri="{FF2B5EF4-FFF2-40B4-BE49-F238E27FC236}">
                <a16:creationId xmlns:a16="http://schemas.microsoft.com/office/drawing/2014/main" id="{408B1BC6-2693-423A-7FEC-5CB1AC38245C}"/>
              </a:ext>
            </a:extLst>
          </p:cNvPr>
          <p:cNvPicPr>
            <a:picLocks noChangeAspect="1"/>
          </p:cNvPicPr>
          <p:nvPr/>
        </p:nvPicPr>
        <p:blipFill>
          <a:blip r:embed="rId3"/>
          <a:stretch>
            <a:fillRect/>
          </a:stretch>
        </p:blipFill>
        <p:spPr>
          <a:xfrm>
            <a:off x="6128831" y="2361693"/>
            <a:ext cx="5477608" cy="2443987"/>
          </a:xfrm>
          <a:prstGeom prst="rect">
            <a:avLst/>
          </a:prstGeom>
        </p:spPr>
      </p:pic>
    </p:spTree>
    <p:extLst>
      <p:ext uri="{BB962C8B-B14F-4D97-AF65-F5344CB8AC3E}">
        <p14:creationId xmlns:p14="http://schemas.microsoft.com/office/powerpoint/2010/main" val="789109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DE197-BE0F-8E54-7A76-251E633AB9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AA3A06-2EDD-A3BE-E341-09F54636C25C}"/>
              </a:ext>
            </a:extLst>
          </p:cNvPr>
          <p:cNvSpPr>
            <a:spLocks noGrp="1"/>
          </p:cNvSpPr>
          <p:nvPr>
            <p:ph type="title"/>
          </p:nvPr>
        </p:nvSpPr>
        <p:spPr/>
        <p:txBody>
          <a:bodyPr/>
          <a:lstStyle/>
          <a:p>
            <a:r>
              <a:rPr lang="vi-VN" dirty="0">
                <a:latin typeface="+mn-lt"/>
              </a:rPr>
              <a:t>Thiết kế hệ thống</a:t>
            </a:r>
            <a:endParaRPr lang="en-US" dirty="0">
              <a:latin typeface="+mn-lt"/>
            </a:endParaRPr>
          </a:p>
        </p:txBody>
      </p:sp>
      <p:sp>
        <p:nvSpPr>
          <p:cNvPr id="5" name="Slide Number Placeholder 4">
            <a:extLst>
              <a:ext uri="{FF2B5EF4-FFF2-40B4-BE49-F238E27FC236}">
                <a16:creationId xmlns:a16="http://schemas.microsoft.com/office/drawing/2014/main" id="{6F2F06AB-100F-033F-EAA4-C02F3BBAFE70}"/>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4" name="TextBox 3">
            <a:extLst>
              <a:ext uri="{FF2B5EF4-FFF2-40B4-BE49-F238E27FC236}">
                <a16:creationId xmlns:a16="http://schemas.microsoft.com/office/drawing/2014/main" id="{D5518EC8-D387-D285-94E4-8DDE169B7772}"/>
              </a:ext>
            </a:extLst>
          </p:cNvPr>
          <p:cNvSpPr txBox="1"/>
          <p:nvPr/>
        </p:nvSpPr>
        <p:spPr>
          <a:xfrm>
            <a:off x="338736" y="1119673"/>
            <a:ext cx="2631233" cy="400110"/>
          </a:xfrm>
          <a:prstGeom prst="rect">
            <a:avLst/>
          </a:prstGeom>
          <a:noFill/>
        </p:spPr>
        <p:txBody>
          <a:bodyPr wrap="square" rtlCol="0">
            <a:spAutoFit/>
          </a:bodyPr>
          <a:lstStyle/>
          <a:p>
            <a:r>
              <a:rPr lang="vi-VN" sz="2000" dirty="0"/>
              <a:t>Cơ sở dữ liệu</a:t>
            </a:r>
            <a:endParaRPr lang="en-US" sz="2000" dirty="0"/>
          </a:p>
        </p:txBody>
      </p:sp>
      <p:pic>
        <p:nvPicPr>
          <p:cNvPr id="6" name="Picture 5">
            <a:extLst>
              <a:ext uri="{FF2B5EF4-FFF2-40B4-BE49-F238E27FC236}">
                <a16:creationId xmlns:a16="http://schemas.microsoft.com/office/drawing/2014/main" id="{5B8AFE32-E1FB-1C25-2569-4F6608219B47}"/>
              </a:ext>
            </a:extLst>
          </p:cNvPr>
          <p:cNvPicPr>
            <a:picLocks noChangeAspect="1"/>
          </p:cNvPicPr>
          <p:nvPr/>
        </p:nvPicPr>
        <p:blipFill>
          <a:blip r:embed="rId2"/>
          <a:stretch>
            <a:fillRect/>
          </a:stretch>
        </p:blipFill>
        <p:spPr>
          <a:xfrm>
            <a:off x="5141650" y="1667308"/>
            <a:ext cx="6670974" cy="4519279"/>
          </a:xfrm>
          <a:prstGeom prst="rect">
            <a:avLst/>
          </a:prstGeom>
        </p:spPr>
      </p:pic>
      <p:pic>
        <p:nvPicPr>
          <p:cNvPr id="9" name="Picture 8">
            <a:extLst>
              <a:ext uri="{FF2B5EF4-FFF2-40B4-BE49-F238E27FC236}">
                <a16:creationId xmlns:a16="http://schemas.microsoft.com/office/drawing/2014/main" id="{EB6C3CE8-4AFF-2CC3-2732-55AFE0B4B51C}"/>
              </a:ext>
            </a:extLst>
          </p:cNvPr>
          <p:cNvPicPr>
            <a:picLocks noChangeAspect="1"/>
          </p:cNvPicPr>
          <p:nvPr/>
        </p:nvPicPr>
        <p:blipFill>
          <a:blip r:embed="rId3"/>
          <a:stretch>
            <a:fillRect/>
          </a:stretch>
        </p:blipFill>
        <p:spPr>
          <a:xfrm>
            <a:off x="338736" y="2015413"/>
            <a:ext cx="4689861" cy="3564294"/>
          </a:xfrm>
          <a:prstGeom prst="rect">
            <a:avLst/>
          </a:prstGeom>
        </p:spPr>
      </p:pic>
    </p:spTree>
    <p:extLst>
      <p:ext uri="{BB962C8B-B14F-4D97-AF65-F5344CB8AC3E}">
        <p14:creationId xmlns:p14="http://schemas.microsoft.com/office/powerpoint/2010/main" val="2689351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2D6C4-CF28-7FC3-326C-2C5C78B5DC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B7AC2-8282-4216-938F-A7F7EACD966C}"/>
              </a:ext>
            </a:extLst>
          </p:cNvPr>
          <p:cNvSpPr>
            <a:spLocks noGrp="1"/>
          </p:cNvSpPr>
          <p:nvPr>
            <p:ph type="title"/>
          </p:nvPr>
        </p:nvSpPr>
        <p:spPr/>
        <p:txBody>
          <a:bodyPr/>
          <a:lstStyle/>
          <a:p>
            <a:r>
              <a:rPr lang="vi-VN" dirty="0">
                <a:latin typeface="+mn-lt"/>
              </a:rPr>
              <a:t>Thiết kế hệ thống</a:t>
            </a:r>
            <a:endParaRPr lang="en-US" dirty="0">
              <a:latin typeface="+mn-lt"/>
            </a:endParaRPr>
          </a:p>
        </p:txBody>
      </p:sp>
      <p:sp>
        <p:nvSpPr>
          <p:cNvPr id="5" name="Slide Number Placeholder 4">
            <a:extLst>
              <a:ext uri="{FF2B5EF4-FFF2-40B4-BE49-F238E27FC236}">
                <a16:creationId xmlns:a16="http://schemas.microsoft.com/office/drawing/2014/main" id="{FFDE306E-EE84-53C4-2F65-D19078ACA755}"/>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4" name="TextBox 3">
            <a:extLst>
              <a:ext uri="{FF2B5EF4-FFF2-40B4-BE49-F238E27FC236}">
                <a16:creationId xmlns:a16="http://schemas.microsoft.com/office/drawing/2014/main" id="{A5B48E84-D5A4-355C-68C1-BC34529F0341}"/>
              </a:ext>
            </a:extLst>
          </p:cNvPr>
          <p:cNvSpPr txBox="1"/>
          <p:nvPr/>
        </p:nvSpPr>
        <p:spPr>
          <a:xfrm>
            <a:off x="338736" y="1119673"/>
            <a:ext cx="2631233" cy="400110"/>
          </a:xfrm>
          <a:prstGeom prst="rect">
            <a:avLst/>
          </a:prstGeom>
          <a:noFill/>
        </p:spPr>
        <p:txBody>
          <a:bodyPr wrap="square" rtlCol="0">
            <a:spAutoFit/>
          </a:bodyPr>
          <a:lstStyle/>
          <a:p>
            <a:r>
              <a:rPr lang="vi-VN" sz="2000" dirty="0"/>
              <a:t>Giao diện</a:t>
            </a:r>
            <a:endParaRPr lang="en-US" sz="2000" dirty="0"/>
          </a:p>
        </p:txBody>
      </p:sp>
      <p:pic>
        <p:nvPicPr>
          <p:cNvPr id="7" name="Picture 6">
            <a:extLst>
              <a:ext uri="{FF2B5EF4-FFF2-40B4-BE49-F238E27FC236}">
                <a16:creationId xmlns:a16="http://schemas.microsoft.com/office/drawing/2014/main" id="{EB82A528-93C7-1596-85A0-E17DD335000E}"/>
              </a:ext>
            </a:extLst>
          </p:cNvPr>
          <p:cNvPicPr>
            <a:picLocks noChangeAspect="1"/>
          </p:cNvPicPr>
          <p:nvPr/>
        </p:nvPicPr>
        <p:blipFill>
          <a:blip r:embed="rId2"/>
          <a:stretch>
            <a:fillRect/>
          </a:stretch>
        </p:blipFill>
        <p:spPr>
          <a:xfrm>
            <a:off x="673336" y="1545392"/>
            <a:ext cx="1351407" cy="1411028"/>
          </a:xfrm>
          <a:prstGeom prst="rect">
            <a:avLst/>
          </a:prstGeom>
        </p:spPr>
      </p:pic>
      <p:pic>
        <p:nvPicPr>
          <p:cNvPr id="10" name="Picture 9">
            <a:extLst>
              <a:ext uri="{FF2B5EF4-FFF2-40B4-BE49-F238E27FC236}">
                <a16:creationId xmlns:a16="http://schemas.microsoft.com/office/drawing/2014/main" id="{81CF27A6-0E60-C093-1C58-0B6668111633}"/>
              </a:ext>
            </a:extLst>
          </p:cNvPr>
          <p:cNvPicPr>
            <a:picLocks noChangeAspect="1"/>
          </p:cNvPicPr>
          <p:nvPr/>
        </p:nvPicPr>
        <p:blipFill>
          <a:blip r:embed="rId3"/>
          <a:stretch>
            <a:fillRect/>
          </a:stretch>
        </p:blipFill>
        <p:spPr>
          <a:xfrm>
            <a:off x="597950" y="3158020"/>
            <a:ext cx="1273394" cy="1422742"/>
          </a:xfrm>
          <a:prstGeom prst="rect">
            <a:avLst/>
          </a:prstGeom>
        </p:spPr>
      </p:pic>
      <p:pic>
        <p:nvPicPr>
          <p:cNvPr id="12" name="Picture 11">
            <a:extLst>
              <a:ext uri="{FF2B5EF4-FFF2-40B4-BE49-F238E27FC236}">
                <a16:creationId xmlns:a16="http://schemas.microsoft.com/office/drawing/2014/main" id="{0C6B2817-067F-73EE-F8CD-92652F79D7A0}"/>
              </a:ext>
            </a:extLst>
          </p:cNvPr>
          <p:cNvPicPr>
            <a:picLocks noChangeAspect="1"/>
          </p:cNvPicPr>
          <p:nvPr/>
        </p:nvPicPr>
        <p:blipFill>
          <a:blip r:embed="rId4"/>
          <a:stretch>
            <a:fillRect/>
          </a:stretch>
        </p:blipFill>
        <p:spPr>
          <a:xfrm>
            <a:off x="585762" y="4782363"/>
            <a:ext cx="1285582" cy="1447800"/>
          </a:xfrm>
          <a:prstGeom prst="rect">
            <a:avLst/>
          </a:prstGeom>
        </p:spPr>
      </p:pic>
      <p:pic>
        <p:nvPicPr>
          <p:cNvPr id="6" name="Picture 5">
            <a:extLst>
              <a:ext uri="{FF2B5EF4-FFF2-40B4-BE49-F238E27FC236}">
                <a16:creationId xmlns:a16="http://schemas.microsoft.com/office/drawing/2014/main" id="{631635CE-072D-3AD1-28DA-65D3FFB42EE0}"/>
              </a:ext>
            </a:extLst>
          </p:cNvPr>
          <p:cNvPicPr>
            <a:picLocks noChangeAspect="1"/>
          </p:cNvPicPr>
          <p:nvPr/>
        </p:nvPicPr>
        <p:blipFill>
          <a:blip r:embed="rId5"/>
          <a:stretch>
            <a:fillRect/>
          </a:stretch>
        </p:blipFill>
        <p:spPr>
          <a:xfrm>
            <a:off x="2804888" y="1452086"/>
            <a:ext cx="9219159" cy="4525679"/>
          </a:xfrm>
          <a:prstGeom prst="rect">
            <a:avLst/>
          </a:prstGeom>
        </p:spPr>
      </p:pic>
    </p:spTree>
    <p:extLst>
      <p:ext uri="{BB962C8B-B14F-4D97-AF65-F5344CB8AC3E}">
        <p14:creationId xmlns:p14="http://schemas.microsoft.com/office/powerpoint/2010/main" val="3169500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4E930-C2B4-09DB-B777-F9903A2996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807103-2B45-4A47-CD4A-69BA386B2F70}"/>
              </a:ext>
            </a:extLst>
          </p:cNvPr>
          <p:cNvSpPr>
            <a:spLocks noGrp="1"/>
          </p:cNvSpPr>
          <p:nvPr>
            <p:ph type="title"/>
          </p:nvPr>
        </p:nvSpPr>
        <p:spPr/>
        <p:txBody>
          <a:bodyPr/>
          <a:lstStyle/>
          <a:p>
            <a:r>
              <a:rPr lang="vi-VN" dirty="0">
                <a:latin typeface="+mn-lt"/>
              </a:rPr>
              <a:t>Cài đặt</a:t>
            </a:r>
            <a:endParaRPr lang="en-US" dirty="0">
              <a:latin typeface="+mn-lt"/>
            </a:endParaRPr>
          </a:p>
        </p:txBody>
      </p:sp>
      <p:sp>
        <p:nvSpPr>
          <p:cNvPr id="5" name="Slide Number Placeholder 4">
            <a:extLst>
              <a:ext uri="{FF2B5EF4-FFF2-40B4-BE49-F238E27FC236}">
                <a16:creationId xmlns:a16="http://schemas.microsoft.com/office/drawing/2014/main" id="{2280450D-6CFC-498B-CA79-A1EF019EA4FB}"/>
              </a:ext>
            </a:extLst>
          </p:cNvPr>
          <p:cNvSpPr>
            <a:spLocks noGrp="1"/>
          </p:cNvSpPr>
          <p:nvPr>
            <p:ph type="sldNum" sz="quarter" idx="12"/>
          </p:nvPr>
        </p:nvSpPr>
        <p:spPr/>
        <p:txBody>
          <a:bodyPr/>
          <a:lstStyle/>
          <a:p>
            <a:fld id="{9EA0BE3B-158A-4EDF-80DC-E394A0D1600F}" type="slidenum">
              <a:rPr lang="en-US" smtClean="0"/>
              <a:pPr/>
              <a:t>14</a:t>
            </a:fld>
            <a:endParaRPr lang="en-US"/>
          </a:p>
        </p:txBody>
      </p:sp>
      <p:pic>
        <p:nvPicPr>
          <p:cNvPr id="6" name="Picture 5">
            <a:extLst>
              <a:ext uri="{FF2B5EF4-FFF2-40B4-BE49-F238E27FC236}">
                <a16:creationId xmlns:a16="http://schemas.microsoft.com/office/drawing/2014/main" id="{E92A79D7-2F58-610F-4B6F-FD52E9D128C7}"/>
              </a:ext>
            </a:extLst>
          </p:cNvPr>
          <p:cNvPicPr>
            <a:picLocks noChangeAspect="1"/>
          </p:cNvPicPr>
          <p:nvPr/>
        </p:nvPicPr>
        <p:blipFill>
          <a:blip r:embed="rId2"/>
          <a:stretch>
            <a:fillRect/>
          </a:stretch>
        </p:blipFill>
        <p:spPr>
          <a:xfrm>
            <a:off x="146644" y="1756784"/>
            <a:ext cx="11898712" cy="3344431"/>
          </a:xfrm>
          <a:prstGeom prst="rect">
            <a:avLst/>
          </a:prstGeom>
        </p:spPr>
      </p:pic>
    </p:spTree>
    <p:extLst>
      <p:ext uri="{BB962C8B-B14F-4D97-AF65-F5344CB8AC3E}">
        <p14:creationId xmlns:p14="http://schemas.microsoft.com/office/powerpoint/2010/main" val="2508836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08E1B1-D9CD-415A-BCE5-B57F39B2F31D}"/>
              </a:ext>
            </a:extLst>
          </p:cNvPr>
          <p:cNvSpPr>
            <a:spLocks noGrp="1"/>
          </p:cNvSpPr>
          <p:nvPr>
            <p:ph sz="quarter" idx="13"/>
          </p:nvPr>
        </p:nvSpPr>
        <p:spPr>
          <a:xfrm>
            <a:off x="4558372" y="1220334"/>
            <a:ext cx="6899620" cy="4210083"/>
          </a:xfrm>
        </p:spPr>
        <p:txBody>
          <a:bodyPr/>
          <a:lstStyle/>
          <a:p>
            <a:pPr marL="0" indent="0">
              <a:buNone/>
            </a:pPr>
            <a:r>
              <a:rPr lang="vi-VN" sz="2000" dirty="0">
                <a:latin typeface="+mn-lt"/>
              </a:rPr>
              <a:t>Những điều đã học được : </a:t>
            </a:r>
          </a:p>
          <a:p>
            <a:r>
              <a:rPr lang="vi-VN" sz="2000" dirty="0">
                <a:latin typeface="+mn-lt"/>
              </a:rPr>
              <a:t>Kĩ năng phân tích vấn đề </a:t>
            </a:r>
          </a:p>
          <a:p>
            <a:r>
              <a:rPr lang="vi-VN" sz="2000" dirty="0">
                <a:latin typeface="+mn-lt"/>
              </a:rPr>
              <a:t>Lập trình </a:t>
            </a:r>
            <a:r>
              <a:rPr lang="vi-VN" sz="2000" dirty="0" err="1">
                <a:latin typeface="+mn-lt"/>
              </a:rPr>
              <a:t>website</a:t>
            </a:r>
            <a:r>
              <a:rPr lang="vi-VN" sz="2000" dirty="0">
                <a:latin typeface="+mn-lt"/>
              </a:rPr>
              <a:t> bằng HTML,CSS,JS,.. </a:t>
            </a:r>
          </a:p>
          <a:p>
            <a:r>
              <a:rPr lang="vi-VN" sz="2000" dirty="0">
                <a:latin typeface="+mn-lt"/>
              </a:rPr>
              <a:t>Lập trình </a:t>
            </a:r>
            <a:r>
              <a:rPr lang="vi-VN" sz="2000" dirty="0" err="1">
                <a:latin typeface="+mn-lt"/>
              </a:rPr>
              <a:t>back-end</a:t>
            </a:r>
            <a:r>
              <a:rPr lang="vi-VN" sz="2000" dirty="0">
                <a:latin typeface="+mn-lt"/>
              </a:rPr>
              <a:t> bằng ASP.NET CORE MVC, thiết kế kiến trúc sao cho dễ bảo trì, mở rộng </a:t>
            </a:r>
          </a:p>
          <a:p>
            <a:r>
              <a:rPr lang="vi-VN" sz="2000" dirty="0">
                <a:latin typeface="+mn-lt"/>
              </a:rPr>
              <a:t>Thu thập dữ liệu từ các trang </a:t>
            </a:r>
            <a:r>
              <a:rPr lang="vi-VN" sz="2000" dirty="0" err="1">
                <a:latin typeface="+mn-lt"/>
              </a:rPr>
              <a:t>web</a:t>
            </a:r>
            <a:r>
              <a:rPr lang="vi-VN" sz="2000" dirty="0">
                <a:latin typeface="+mn-lt"/>
              </a:rPr>
              <a:t> bằng </a:t>
            </a:r>
            <a:r>
              <a:rPr lang="vi-VN" sz="2000" dirty="0" err="1">
                <a:latin typeface="+mn-lt"/>
              </a:rPr>
              <a:t>framework</a:t>
            </a:r>
            <a:r>
              <a:rPr lang="vi-VN" sz="2000" dirty="0">
                <a:latin typeface="+mn-lt"/>
              </a:rPr>
              <a:t> chuyên nghiệp như </a:t>
            </a:r>
            <a:r>
              <a:rPr lang="vi-VN" sz="2000" dirty="0" err="1">
                <a:latin typeface="+mn-lt"/>
              </a:rPr>
              <a:t>Scrapy</a:t>
            </a:r>
            <a:r>
              <a:rPr lang="vi-VN" sz="2000" dirty="0">
                <a:latin typeface="+mn-lt"/>
              </a:rPr>
              <a:t>,.. </a:t>
            </a:r>
          </a:p>
          <a:p>
            <a:r>
              <a:rPr lang="vi-VN" sz="2000" dirty="0">
                <a:latin typeface="+mn-lt"/>
              </a:rPr>
              <a:t>Học được cách vẽ các biểu đồ tuần tự, đưa ra các lớp phân tích và hiệu chỉnh thành các lớp thiết kế, phần tử thiết kế </a:t>
            </a:r>
          </a:p>
          <a:p>
            <a:r>
              <a:rPr lang="vi-VN" sz="2000" dirty="0">
                <a:latin typeface="+mn-lt"/>
              </a:rPr>
              <a:t>Thiết kế </a:t>
            </a:r>
            <a:r>
              <a:rPr lang="vi-VN" sz="2000" dirty="0" err="1">
                <a:latin typeface="+mn-lt"/>
              </a:rPr>
              <a:t>database</a:t>
            </a:r>
            <a:r>
              <a:rPr lang="vi-VN" sz="2000" dirty="0">
                <a:latin typeface="+mn-lt"/>
              </a:rPr>
              <a:t> tối ưu nhất cho hệ thống , tránh dư thừa dữ liệu.</a:t>
            </a:r>
            <a:endParaRPr lang="en-US" sz="2000" dirty="0">
              <a:latin typeface="+mn-lt"/>
            </a:endParaRPr>
          </a:p>
        </p:txBody>
      </p:sp>
      <p:sp>
        <p:nvSpPr>
          <p:cNvPr id="3" name="Title 2">
            <a:extLst>
              <a:ext uri="{FF2B5EF4-FFF2-40B4-BE49-F238E27FC236}">
                <a16:creationId xmlns:a16="http://schemas.microsoft.com/office/drawing/2014/main" id="{AD6941D0-D074-43AE-8875-C4BDC98ADB7F}"/>
              </a:ext>
            </a:extLst>
          </p:cNvPr>
          <p:cNvSpPr>
            <a:spLocks noGrp="1"/>
          </p:cNvSpPr>
          <p:nvPr>
            <p:ph type="title"/>
          </p:nvPr>
        </p:nvSpPr>
        <p:spPr/>
        <p:txBody>
          <a:bodyPr/>
          <a:lstStyle/>
          <a:p>
            <a:r>
              <a:rPr lang="vi-VN" dirty="0">
                <a:latin typeface="+mn-lt"/>
              </a:rPr>
              <a:t>Tổng kết</a:t>
            </a:r>
            <a:endParaRPr lang="en-US" dirty="0">
              <a:latin typeface="+mn-lt"/>
            </a:endParaRPr>
          </a:p>
        </p:txBody>
      </p:sp>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15</a:t>
            </a:fld>
            <a:endParaRPr lang="en-US"/>
          </a:p>
        </p:txBody>
      </p:sp>
    </p:spTree>
    <p:extLst>
      <p:ext uri="{BB962C8B-B14F-4D97-AF65-F5344CB8AC3E}">
        <p14:creationId xmlns:p14="http://schemas.microsoft.com/office/powerpoint/2010/main" val="485500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1792D-ABE1-9706-E59F-9628101A36C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B7C91B-F5BD-D078-CBAD-860571D81799}"/>
              </a:ext>
            </a:extLst>
          </p:cNvPr>
          <p:cNvSpPr>
            <a:spLocks noGrp="1"/>
          </p:cNvSpPr>
          <p:nvPr>
            <p:ph sz="quarter" idx="13"/>
          </p:nvPr>
        </p:nvSpPr>
        <p:spPr>
          <a:xfrm>
            <a:off x="4558372" y="1220334"/>
            <a:ext cx="6899620" cy="4210083"/>
          </a:xfrm>
        </p:spPr>
        <p:txBody>
          <a:bodyPr/>
          <a:lstStyle/>
          <a:p>
            <a:pPr marL="0" indent="0">
              <a:buNone/>
            </a:pPr>
            <a:r>
              <a:rPr lang="en-US" sz="1800" dirty="0">
                <a:latin typeface="Arial" panose="020B0604020202020204" pitchFamily="34" charset="0"/>
                <a:cs typeface="Arial" panose="020B0604020202020204" pitchFamily="34" charset="0"/>
              </a:rPr>
              <a:t>[1] Mozilla Developer Network, "HTML: </a:t>
            </a:r>
            <a:r>
              <a:rPr lang="en-US" sz="1800" dirty="0" err="1">
                <a:latin typeface="Arial" panose="020B0604020202020204" pitchFamily="34" charset="0"/>
                <a:cs typeface="Arial" panose="020B0604020202020204" pitchFamily="34" charset="0"/>
              </a:rPr>
              <a:t>HyperText</a:t>
            </a:r>
            <a:r>
              <a:rPr lang="en-US" sz="1800" dirty="0">
                <a:latin typeface="Arial" panose="020B0604020202020204" pitchFamily="34" charset="0"/>
                <a:cs typeface="Arial" panose="020B0604020202020204" pitchFamily="34" charset="0"/>
              </a:rPr>
              <a:t> Markup Language," available: https://developer.mozilla.org/en-US/docs/Web/HTML. </a:t>
            </a:r>
            <a:endParaRPr lang="vi-VN"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[2] J. Duckett, HTML and CSS: Design and Build Websites, John Wiley &amp; Sons, 2011. </a:t>
            </a:r>
            <a:endParaRPr lang="vi-VN"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[3] </a:t>
            </a:r>
            <a:r>
              <a:rPr lang="en-US" sz="1800" dirty="0" err="1">
                <a:latin typeface="Arial" panose="020B0604020202020204" pitchFamily="34" charset="0"/>
                <a:cs typeface="Arial" panose="020B0604020202020204" pitchFamily="34" charset="0"/>
              </a:rPr>
              <a:t>Codecademy</a:t>
            </a:r>
            <a:r>
              <a:rPr lang="en-US" sz="1800" dirty="0">
                <a:latin typeface="Arial" panose="020B0604020202020204" pitchFamily="34" charset="0"/>
                <a:cs typeface="Arial" panose="020B0604020202020204" pitchFamily="34" charset="0"/>
              </a:rPr>
              <a:t>, "Learn HTML &amp; CSS: Part I," available: https://www.codecademy.com/learn/learn-html-css </a:t>
            </a:r>
            <a:endParaRPr lang="vi-VN"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[4] </a:t>
            </a:r>
            <a:r>
              <a:rPr lang="en-US" sz="1800" dirty="0" err="1">
                <a:latin typeface="Arial" panose="020B0604020202020204" pitchFamily="34" charset="0"/>
                <a:cs typeface="Arial" panose="020B0604020202020204" pitchFamily="34" charset="0"/>
              </a:rPr>
              <a:t>Asp.Net</a:t>
            </a:r>
            <a:r>
              <a:rPr lang="en-US" sz="1800" dirty="0">
                <a:latin typeface="Arial" panose="020B0604020202020204" pitchFamily="34" charset="0"/>
                <a:cs typeface="Arial" panose="020B0604020202020204" pitchFamily="34" charset="0"/>
              </a:rPr>
              <a:t> Core 9 (.NET 9), Harsha Vardhan, available : </a:t>
            </a:r>
            <a:r>
              <a:rPr lang="en-US" sz="1800" dirty="0" err="1">
                <a:latin typeface="Arial" panose="020B0604020202020204" pitchFamily="34" charset="0"/>
                <a:cs typeface="Arial" panose="020B0604020202020204" pitchFamily="34" charset="0"/>
              </a:rPr>
              <a:t>Asp.Net</a:t>
            </a:r>
            <a:r>
              <a:rPr lang="en-US" sz="1800" dirty="0">
                <a:latin typeface="Arial" panose="020B0604020202020204" pitchFamily="34" charset="0"/>
                <a:cs typeface="Arial" panose="020B0604020202020204" pitchFamily="34" charset="0"/>
              </a:rPr>
              <a:t> Core 9 (.NET 9) | True Ultimate Guide | Udemy </a:t>
            </a:r>
            <a:endParaRPr lang="vi-VN"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26C9E1C9-EE09-DC48-79E1-BBCB27E6C16B}"/>
              </a:ext>
            </a:extLst>
          </p:cNvPr>
          <p:cNvSpPr>
            <a:spLocks noGrp="1"/>
          </p:cNvSpPr>
          <p:nvPr>
            <p:ph type="title"/>
          </p:nvPr>
        </p:nvSpPr>
        <p:spPr/>
        <p:txBody>
          <a:bodyPr/>
          <a:lstStyle/>
          <a:p>
            <a:r>
              <a:rPr lang="vi-VN" dirty="0">
                <a:latin typeface="+mn-lt"/>
              </a:rPr>
              <a:t>Tổng kết</a:t>
            </a:r>
            <a:endParaRPr lang="en-US" dirty="0">
              <a:latin typeface="+mn-lt"/>
            </a:endParaRPr>
          </a:p>
        </p:txBody>
      </p:sp>
      <p:sp>
        <p:nvSpPr>
          <p:cNvPr id="4" name="Slide Number Placeholder 3">
            <a:extLst>
              <a:ext uri="{FF2B5EF4-FFF2-40B4-BE49-F238E27FC236}">
                <a16:creationId xmlns:a16="http://schemas.microsoft.com/office/drawing/2014/main" id="{BEDA29B8-C4C9-026D-CE78-811428DD8CF5}"/>
              </a:ext>
            </a:extLst>
          </p:cNvPr>
          <p:cNvSpPr>
            <a:spLocks noGrp="1"/>
          </p:cNvSpPr>
          <p:nvPr>
            <p:ph type="sldNum" sz="quarter" idx="12"/>
          </p:nvPr>
        </p:nvSpPr>
        <p:spPr/>
        <p:txBody>
          <a:bodyPr/>
          <a:lstStyle/>
          <a:p>
            <a:fld id="{9EA0BE3B-158A-4EDF-80DC-E394A0D1600F}" type="slidenum">
              <a:rPr lang="en-US" smtClean="0"/>
              <a:pPr/>
              <a:t>16</a:t>
            </a:fld>
            <a:endParaRPr lang="en-US"/>
          </a:p>
        </p:txBody>
      </p:sp>
    </p:spTree>
    <p:extLst>
      <p:ext uri="{BB962C8B-B14F-4D97-AF65-F5344CB8AC3E}">
        <p14:creationId xmlns:p14="http://schemas.microsoft.com/office/powerpoint/2010/main" val="544450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latin typeface="Arial" panose="020B0604020202020204" pitchFamily="34" charset="0"/>
                <a:cs typeface="Arial" panose="020B0604020202020204" pitchFamily="34" charset="0"/>
              </a:rPr>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17</a:t>
            </a:fld>
            <a:endParaRPr lang="en-US"/>
          </a:p>
        </p:txBody>
      </p:sp>
    </p:spTree>
    <p:extLst>
      <p:ext uri="{BB962C8B-B14F-4D97-AF65-F5344CB8AC3E}">
        <p14:creationId xmlns:p14="http://schemas.microsoft.com/office/powerpoint/2010/main" val="2790627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2504048" y="2741764"/>
            <a:ext cx="7314531" cy="1934307"/>
          </a:xfrm>
        </p:spPr>
        <p:txBody>
          <a:bodyPr/>
          <a:lstStyle/>
          <a:p>
            <a:r>
              <a:rPr lang="vi-VN" dirty="0">
                <a:latin typeface="+mn-lt"/>
              </a:rPr>
              <a:t>BẢO VỆ ĐỒ ÁN 2</a:t>
            </a:r>
            <a:endParaRPr lang="en-US" dirty="0">
              <a:latin typeface="+mn-lt"/>
            </a:endParaRPr>
          </a:p>
        </p:txBody>
      </p:sp>
    </p:spTree>
    <p:extLst>
      <p:ext uri="{BB962C8B-B14F-4D97-AF65-F5344CB8AC3E}">
        <p14:creationId xmlns:p14="http://schemas.microsoft.com/office/powerpoint/2010/main" val="1234004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08879" y="1925357"/>
            <a:ext cx="10150737" cy="120958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4000" dirty="0">
                <a:latin typeface="+mn-lt"/>
              </a:rPr>
              <a:t>Xây dụng ứng dụng tuyển sinh bằng ASP.NET CORE</a:t>
            </a:r>
            <a:endParaRPr lang="en-US" sz="4000" dirty="0">
              <a:latin typeface="+mn-lt"/>
            </a:endParaRP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540720"/>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800" b="0" dirty="0">
                <a:latin typeface="+mn-lt"/>
              </a:rPr>
              <a:t>Vũ Văn Thành – 20216885</a:t>
            </a:r>
          </a:p>
          <a:p>
            <a:r>
              <a:rPr lang="vi-VN" sz="2800" b="0">
                <a:latin typeface="+mn-lt"/>
              </a:rPr>
              <a:t>Giảng viên </a:t>
            </a:r>
            <a:r>
              <a:rPr lang="vi-VN" sz="2800" b="0" dirty="0">
                <a:latin typeface="+mn-lt"/>
              </a:rPr>
              <a:t>hướng dẫn : TS Vũ Thành Nam</a:t>
            </a:r>
            <a:endParaRPr lang="en-US" sz="2800" b="0" dirty="0">
              <a:latin typeface="+mn-lt"/>
            </a:endParaRP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743172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dirty="0">
                <a:latin typeface="+mn-lt"/>
              </a:rPr>
              <a:t>OUTLINE</a:t>
            </a:r>
            <a:endParaRPr lang="en-US" dirty="0">
              <a:latin typeface="+mn-lt"/>
            </a:endParaRP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16" name="Rectangle 15">
            <a:extLst>
              <a:ext uri="{FF2B5EF4-FFF2-40B4-BE49-F238E27FC236}">
                <a16:creationId xmlns:a16="http://schemas.microsoft.com/office/drawing/2014/main" id="{BB89DD07-F4F0-E7F4-F150-A010E52A5FCF}"/>
              </a:ext>
            </a:extLst>
          </p:cNvPr>
          <p:cNvSpPr/>
          <p:nvPr/>
        </p:nvSpPr>
        <p:spPr>
          <a:xfrm>
            <a:off x="1352938" y="1465803"/>
            <a:ext cx="3498980" cy="6096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Giới thiệu</a:t>
            </a:r>
            <a:endParaRPr lang="en-US" b="1" dirty="0">
              <a:solidFill>
                <a:schemeClr val="tx1"/>
              </a:solidFill>
            </a:endParaRPr>
          </a:p>
        </p:txBody>
      </p:sp>
      <p:sp>
        <p:nvSpPr>
          <p:cNvPr id="15" name="Hexagon 14">
            <a:extLst>
              <a:ext uri="{FF2B5EF4-FFF2-40B4-BE49-F238E27FC236}">
                <a16:creationId xmlns:a16="http://schemas.microsoft.com/office/drawing/2014/main" id="{890D8486-7004-4206-456B-3264C55EAAAA}"/>
              </a:ext>
            </a:extLst>
          </p:cNvPr>
          <p:cNvSpPr/>
          <p:nvPr/>
        </p:nvSpPr>
        <p:spPr>
          <a:xfrm>
            <a:off x="699796" y="1374052"/>
            <a:ext cx="830425" cy="793102"/>
          </a:xfrm>
          <a:prstGeom prst="hex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1</a:t>
            </a:r>
            <a:endParaRPr lang="en-US" dirty="0"/>
          </a:p>
        </p:txBody>
      </p:sp>
      <p:sp>
        <p:nvSpPr>
          <p:cNvPr id="23" name="Rectangle 22">
            <a:extLst>
              <a:ext uri="{FF2B5EF4-FFF2-40B4-BE49-F238E27FC236}">
                <a16:creationId xmlns:a16="http://schemas.microsoft.com/office/drawing/2014/main" id="{F1FD783F-FF4D-3D6A-679B-B463B5E3382E}"/>
              </a:ext>
            </a:extLst>
          </p:cNvPr>
          <p:cNvSpPr/>
          <p:nvPr/>
        </p:nvSpPr>
        <p:spPr>
          <a:xfrm>
            <a:off x="7007290" y="1465803"/>
            <a:ext cx="3498980" cy="6096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Xác định yêu cầu</a:t>
            </a:r>
            <a:endParaRPr lang="en-US" b="1" dirty="0">
              <a:solidFill>
                <a:schemeClr val="tx1"/>
              </a:solidFill>
            </a:endParaRPr>
          </a:p>
        </p:txBody>
      </p:sp>
      <p:sp>
        <p:nvSpPr>
          <p:cNvPr id="24" name="Hexagon 23">
            <a:extLst>
              <a:ext uri="{FF2B5EF4-FFF2-40B4-BE49-F238E27FC236}">
                <a16:creationId xmlns:a16="http://schemas.microsoft.com/office/drawing/2014/main" id="{24E291AD-A31F-D18C-617D-9E76E7E0990B}"/>
              </a:ext>
            </a:extLst>
          </p:cNvPr>
          <p:cNvSpPr/>
          <p:nvPr/>
        </p:nvSpPr>
        <p:spPr>
          <a:xfrm>
            <a:off x="6354148" y="1374052"/>
            <a:ext cx="830425" cy="793102"/>
          </a:xfrm>
          <a:prstGeom prst="hex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2</a:t>
            </a:r>
            <a:endParaRPr lang="en-US" dirty="0"/>
          </a:p>
        </p:txBody>
      </p:sp>
      <p:sp>
        <p:nvSpPr>
          <p:cNvPr id="25" name="Rectangle 24">
            <a:extLst>
              <a:ext uri="{FF2B5EF4-FFF2-40B4-BE49-F238E27FC236}">
                <a16:creationId xmlns:a16="http://schemas.microsoft.com/office/drawing/2014/main" id="{EA6AD44F-B908-CAA7-3AC7-6B44B8480E96}"/>
              </a:ext>
            </a:extLst>
          </p:cNvPr>
          <p:cNvSpPr/>
          <p:nvPr/>
        </p:nvSpPr>
        <p:spPr>
          <a:xfrm>
            <a:off x="1352938" y="2861836"/>
            <a:ext cx="3498980" cy="6096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Phân tích hệ thống</a:t>
            </a:r>
            <a:endParaRPr lang="en-US" b="1" dirty="0">
              <a:solidFill>
                <a:schemeClr val="tx1"/>
              </a:solidFill>
            </a:endParaRPr>
          </a:p>
        </p:txBody>
      </p:sp>
      <p:sp>
        <p:nvSpPr>
          <p:cNvPr id="26" name="Hexagon 25">
            <a:extLst>
              <a:ext uri="{FF2B5EF4-FFF2-40B4-BE49-F238E27FC236}">
                <a16:creationId xmlns:a16="http://schemas.microsoft.com/office/drawing/2014/main" id="{9882E523-7FA7-F239-614B-075A432ACC7F}"/>
              </a:ext>
            </a:extLst>
          </p:cNvPr>
          <p:cNvSpPr/>
          <p:nvPr/>
        </p:nvSpPr>
        <p:spPr>
          <a:xfrm>
            <a:off x="699796" y="2770085"/>
            <a:ext cx="830425" cy="793102"/>
          </a:xfrm>
          <a:prstGeom prst="hex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3</a:t>
            </a:r>
            <a:endParaRPr lang="en-US" dirty="0"/>
          </a:p>
        </p:txBody>
      </p:sp>
      <p:sp>
        <p:nvSpPr>
          <p:cNvPr id="27" name="Rectangle 26">
            <a:extLst>
              <a:ext uri="{FF2B5EF4-FFF2-40B4-BE49-F238E27FC236}">
                <a16:creationId xmlns:a16="http://schemas.microsoft.com/office/drawing/2014/main" id="{095F5885-DE99-40A6-0B5C-D014EF51BE8E}"/>
              </a:ext>
            </a:extLst>
          </p:cNvPr>
          <p:cNvSpPr/>
          <p:nvPr/>
        </p:nvSpPr>
        <p:spPr>
          <a:xfrm>
            <a:off x="7007290" y="2861836"/>
            <a:ext cx="3498980" cy="6096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Thiết kế hệ thống</a:t>
            </a:r>
            <a:endParaRPr lang="en-US" b="1" dirty="0">
              <a:solidFill>
                <a:schemeClr val="tx1"/>
              </a:solidFill>
            </a:endParaRPr>
          </a:p>
        </p:txBody>
      </p:sp>
      <p:sp>
        <p:nvSpPr>
          <p:cNvPr id="28" name="Hexagon 27">
            <a:extLst>
              <a:ext uri="{FF2B5EF4-FFF2-40B4-BE49-F238E27FC236}">
                <a16:creationId xmlns:a16="http://schemas.microsoft.com/office/drawing/2014/main" id="{57EE7C1C-DF0E-7D95-A0BC-C0C044CFBB82}"/>
              </a:ext>
            </a:extLst>
          </p:cNvPr>
          <p:cNvSpPr/>
          <p:nvPr/>
        </p:nvSpPr>
        <p:spPr>
          <a:xfrm>
            <a:off x="6354148" y="2770085"/>
            <a:ext cx="830425" cy="793102"/>
          </a:xfrm>
          <a:prstGeom prst="hex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4</a:t>
            </a:r>
            <a:endParaRPr lang="en-US" dirty="0"/>
          </a:p>
        </p:txBody>
      </p:sp>
      <p:sp>
        <p:nvSpPr>
          <p:cNvPr id="29" name="Rectangle 28">
            <a:extLst>
              <a:ext uri="{FF2B5EF4-FFF2-40B4-BE49-F238E27FC236}">
                <a16:creationId xmlns:a16="http://schemas.microsoft.com/office/drawing/2014/main" id="{A60DBF51-C292-3995-1181-614923B1C002}"/>
              </a:ext>
            </a:extLst>
          </p:cNvPr>
          <p:cNvSpPr/>
          <p:nvPr/>
        </p:nvSpPr>
        <p:spPr>
          <a:xfrm>
            <a:off x="1352938" y="4441371"/>
            <a:ext cx="3498980" cy="6096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Cài đặt</a:t>
            </a:r>
            <a:endParaRPr lang="en-US" b="1" dirty="0">
              <a:solidFill>
                <a:schemeClr val="tx1"/>
              </a:solidFill>
            </a:endParaRPr>
          </a:p>
        </p:txBody>
      </p:sp>
      <p:sp>
        <p:nvSpPr>
          <p:cNvPr id="30" name="Hexagon 29">
            <a:extLst>
              <a:ext uri="{FF2B5EF4-FFF2-40B4-BE49-F238E27FC236}">
                <a16:creationId xmlns:a16="http://schemas.microsoft.com/office/drawing/2014/main" id="{1088B305-FE21-F02F-118F-15D119890C2B}"/>
              </a:ext>
            </a:extLst>
          </p:cNvPr>
          <p:cNvSpPr/>
          <p:nvPr/>
        </p:nvSpPr>
        <p:spPr>
          <a:xfrm>
            <a:off x="699796" y="4349620"/>
            <a:ext cx="830425" cy="793102"/>
          </a:xfrm>
          <a:prstGeom prst="hex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5</a:t>
            </a:r>
            <a:endParaRPr lang="en-US" dirty="0"/>
          </a:p>
        </p:txBody>
      </p:sp>
      <p:sp>
        <p:nvSpPr>
          <p:cNvPr id="31" name="Rectangle 30">
            <a:extLst>
              <a:ext uri="{FF2B5EF4-FFF2-40B4-BE49-F238E27FC236}">
                <a16:creationId xmlns:a16="http://schemas.microsoft.com/office/drawing/2014/main" id="{394BD50F-5785-8F14-9710-D1740687E246}"/>
              </a:ext>
            </a:extLst>
          </p:cNvPr>
          <p:cNvSpPr/>
          <p:nvPr/>
        </p:nvSpPr>
        <p:spPr>
          <a:xfrm>
            <a:off x="7007290" y="4441371"/>
            <a:ext cx="3498980" cy="6096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Tổng kết</a:t>
            </a:r>
            <a:endParaRPr lang="en-US" b="1" dirty="0">
              <a:solidFill>
                <a:schemeClr val="tx1"/>
              </a:solidFill>
            </a:endParaRPr>
          </a:p>
        </p:txBody>
      </p:sp>
      <p:sp>
        <p:nvSpPr>
          <p:cNvPr id="32" name="Hexagon 31">
            <a:extLst>
              <a:ext uri="{FF2B5EF4-FFF2-40B4-BE49-F238E27FC236}">
                <a16:creationId xmlns:a16="http://schemas.microsoft.com/office/drawing/2014/main" id="{CC4A4C96-87C5-5096-3F5D-4E715A32D0CC}"/>
              </a:ext>
            </a:extLst>
          </p:cNvPr>
          <p:cNvSpPr/>
          <p:nvPr/>
        </p:nvSpPr>
        <p:spPr>
          <a:xfrm>
            <a:off x="6354148" y="4349620"/>
            <a:ext cx="830425" cy="793102"/>
          </a:xfrm>
          <a:prstGeom prst="hex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6</a:t>
            </a:r>
            <a:endParaRPr lang="en-US" dirty="0"/>
          </a:p>
        </p:txBody>
      </p:sp>
    </p:spTree>
    <p:extLst>
      <p:ext uri="{BB962C8B-B14F-4D97-AF65-F5344CB8AC3E}">
        <p14:creationId xmlns:p14="http://schemas.microsoft.com/office/powerpoint/2010/main" val="221433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p:txBody>
          <a:bodyPr/>
          <a:lstStyle/>
          <a:p>
            <a:r>
              <a:rPr lang="vi-VN" dirty="0"/>
              <a:t>Giới </a:t>
            </a:r>
            <a:r>
              <a:rPr lang="vi-VN" dirty="0">
                <a:latin typeface="+mn-lt"/>
              </a:rPr>
              <a:t>thiệu</a:t>
            </a:r>
            <a:endParaRPr lang="en-US" dirty="0">
              <a:latin typeface="+mn-lt"/>
            </a:endParaRPr>
          </a:p>
        </p:txBody>
      </p:sp>
      <p:pic>
        <p:nvPicPr>
          <p:cNvPr id="10" name="Picture Placeholder 9">
            <a:extLst>
              <a:ext uri="{FF2B5EF4-FFF2-40B4-BE49-F238E27FC236}">
                <a16:creationId xmlns:a16="http://schemas.microsoft.com/office/drawing/2014/main" id="{94C3C412-1695-DD77-4044-BDAED38BB787}"/>
              </a:ext>
            </a:extLst>
          </p:cNvPr>
          <p:cNvPicPr>
            <a:picLocks noGrp="1" noChangeAspect="1"/>
          </p:cNvPicPr>
          <p:nvPr>
            <p:ph type="pic" sz="quarter" idx="14"/>
          </p:nvPr>
        </p:nvPicPr>
        <p:blipFill>
          <a:blip r:embed="rId2"/>
          <a:srcRect t="7245" b="7245"/>
          <a:stretch/>
        </p:blipFill>
        <p:spPr/>
      </p:pic>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8" name="TextBox 7">
            <a:extLst>
              <a:ext uri="{FF2B5EF4-FFF2-40B4-BE49-F238E27FC236}">
                <a16:creationId xmlns:a16="http://schemas.microsoft.com/office/drawing/2014/main" id="{0515ACBF-00C8-3D88-022F-A51B9252ADDE}"/>
              </a:ext>
            </a:extLst>
          </p:cNvPr>
          <p:cNvSpPr txBox="1"/>
          <p:nvPr/>
        </p:nvSpPr>
        <p:spPr>
          <a:xfrm>
            <a:off x="690464" y="1414463"/>
            <a:ext cx="5029201" cy="3693319"/>
          </a:xfrm>
          <a:prstGeom prst="rect">
            <a:avLst/>
          </a:prstGeom>
          <a:noFill/>
        </p:spPr>
        <p:txBody>
          <a:bodyPr wrap="square" rtlCol="0">
            <a:spAutoFit/>
          </a:bodyPr>
          <a:lstStyle/>
          <a:p>
            <a:pPr marL="285750" indent="-285750">
              <a:buFont typeface="Wingdings" panose="05000000000000000000" pitchFamily="2" charset="2"/>
              <a:buChar char="v"/>
            </a:pPr>
            <a:r>
              <a:rPr lang="vi-VN" dirty="0"/>
              <a:t>Hệ thống tuyển sinh là một nền tảng trực tuyến được thiết kế nhằm hỗ trợ các trường học, đại học, và tổ chức giáo dục trong việc quản lý quy trình tuyển sinh một cách chuyên nghiệp, nhanh chóng và hiệu quả.</a:t>
            </a:r>
          </a:p>
          <a:p>
            <a:pPr marL="285750" indent="-285750">
              <a:buFont typeface="Wingdings" panose="05000000000000000000" pitchFamily="2" charset="2"/>
              <a:buChar char="v"/>
            </a:pPr>
            <a:r>
              <a:rPr lang="vi-VN" dirty="0"/>
              <a:t>Hệ thống cung cấp một môi trường thân thiện, dễ sử dụng, giúp các ứng viên dễ dàng đăng ký, theo dõi hồ sơ và nhận thông báo về tình trạng xét tuyển. Đồng thời, các nhà quản lý tuyển sinh có thể giám sát, phân tích và tối ưu hóa quy trình tuyển sinh thông qua các công cụ quản lý hiện đại.</a:t>
            </a:r>
          </a:p>
          <a:p>
            <a:endParaRPr lang="en-US" dirty="0"/>
          </a:p>
        </p:txBody>
      </p:sp>
    </p:spTree>
    <p:extLst>
      <p:ext uri="{BB962C8B-B14F-4D97-AF65-F5344CB8AC3E}">
        <p14:creationId xmlns:p14="http://schemas.microsoft.com/office/powerpoint/2010/main" val="64084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4FA56-9BC0-B327-280B-461409C260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B81759-59FC-D944-366C-84879D5F623A}"/>
              </a:ext>
            </a:extLst>
          </p:cNvPr>
          <p:cNvSpPr>
            <a:spLocks noGrp="1"/>
          </p:cNvSpPr>
          <p:nvPr>
            <p:ph type="title"/>
          </p:nvPr>
        </p:nvSpPr>
        <p:spPr/>
        <p:txBody>
          <a:bodyPr/>
          <a:lstStyle/>
          <a:p>
            <a:r>
              <a:rPr lang="vi-VN" dirty="0"/>
              <a:t>Giới </a:t>
            </a:r>
            <a:r>
              <a:rPr lang="vi-VN" dirty="0">
                <a:latin typeface="+mn-lt"/>
              </a:rPr>
              <a:t>thiệu</a:t>
            </a:r>
            <a:endParaRPr lang="en-US" dirty="0">
              <a:latin typeface="+mn-lt"/>
            </a:endParaRPr>
          </a:p>
        </p:txBody>
      </p:sp>
      <p:pic>
        <p:nvPicPr>
          <p:cNvPr id="10" name="Picture Placeholder 9">
            <a:extLst>
              <a:ext uri="{FF2B5EF4-FFF2-40B4-BE49-F238E27FC236}">
                <a16:creationId xmlns:a16="http://schemas.microsoft.com/office/drawing/2014/main" id="{5F5E5B9C-9731-5AA5-1EC2-B70BB0370C1C}"/>
              </a:ext>
            </a:extLst>
          </p:cNvPr>
          <p:cNvPicPr>
            <a:picLocks noGrp="1" noChangeAspect="1"/>
          </p:cNvPicPr>
          <p:nvPr>
            <p:ph type="pic" sz="quarter" idx="14"/>
          </p:nvPr>
        </p:nvPicPr>
        <p:blipFill>
          <a:blip r:embed="rId2"/>
          <a:srcRect t="7245" b="7245"/>
          <a:stretch/>
        </p:blipFill>
        <p:spPr/>
      </p:pic>
      <p:sp>
        <p:nvSpPr>
          <p:cNvPr id="5" name="Slide Number Placeholder 4">
            <a:extLst>
              <a:ext uri="{FF2B5EF4-FFF2-40B4-BE49-F238E27FC236}">
                <a16:creationId xmlns:a16="http://schemas.microsoft.com/office/drawing/2014/main" id="{235FD3AD-82F6-4D5A-EBD5-22872E7293A3}"/>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8" name="TextBox 7">
            <a:extLst>
              <a:ext uri="{FF2B5EF4-FFF2-40B4-BE49-F238E27FC236}">
                <a16:creationId xmlns:a16="http://schemas.microsoft.com/office/drawing/2014/main" id="{F381DFD7-8F70-2D8B-4BC4-E66B553A6932}"/>
              </a:ext>
            </a:extLst>
          </p:cNvPr>
          <p:cNvSpPr txBox="1"/>
          <p:nvPr/>
        </p:nvSpPr>
        <p:spPr>
          <a:xfrm>
            <a:off x="690464" y="1414463"/>
            <a:ext cx="5029201" cy="2585323"/>
          </a:xfrm>
          <a:prstGeom prst="rect">
            <a:avLst/>
          </a:prstGeom>
          <a:noFill/>
        </p:spPr>
        <p:txBody>
          <a:bodyPr wrap="square" rtlCol="0">
            <a:spAutoFit/>
          </a:bodyPr>
          <a:lstStyle/>
          <a:p>
            <a:pPr marL="285750" indent="-285750">
              <a:buFont typeface="Wingdings" panose="05000000000000000000" pitchFamily="2" charset="2"/>
              <a:buChar char="v"/>
            </a:pPr>
            <a:r>
              <a:rPr lang="vi-VN" dirty="0"/>
              <a:t>Ngoài ra, hệ thống còn mở rộng 1 số chức năng khác : </a:t>
            </a:r>
          </a:p>
          <a:p>
            <a:pPr marL="742950" lvl="1" indent="-285750">
              <a:buFont typeface="Wingdings" panose="05000000000000000000" pitchFamily="2" charset="2"/>
              <a:buChar char="Ø"/>
            </a:pPr>
            <a:r>
              <a:rPr lang="vi-VN" dirty="0"/>
              <a:t>Khảo sát thông tin việc làm</a:t>
            </a:r>
          </a:p>
          <a:p>
            <a:pPr marL="742950" lvl="1" indent="-285750">
              <a:buFont typeface="Wingdings" panose="05000000000000000000" pitchFamily="2" charset="2"/>
              <a:buChar char="Ø"/>
            </a:pPr>
            <a:r>
              <a:rPr lang="vi-VN" dirty="0" err="1"/>
              <a:t>Blog</a:t>
            </a:r>
            <a:r>
              <a:rPr lang="vi-VN" dirty="0"/>
              <a:t> </a:t>
            </a:r>
            <a:r>
              <a:rPr lang="vi-VN" dirty="0" err="1"/>
              <a:t>Chat</a:t>
            </a:r>
            <a:r>
              <a:rPr lang="vi-VN" dirty="0"/>
              <a:t> hỏi đáp</a:t>
            </a:r>
          </a:p>
          <a:p>
            <a:pPr marL="742950" lvl="1" indent="-285750">
              <a:buFont typeface="Wingdings" panose="05000000000000000000" pitchFamily="2" charset="2"/>
              <a:buChar char="Ø"/>
            </a:pPr>
            <a:r>
              <a:rPr lang="vi-VN" dirty="0"/>
              <a:t>Đăng kí thi xét tuyển</a:t>
            </a:r>
          </a:p>
          <a:p>
            <a:pPr marL="742950" lvl="1" indent="-285750">
              <a:buFont typeface="Wingdings" panose="05000000000000000000" pitchFamily="2" charset="2"/>
              <a:buChar char="Ø"/>
            </a:pPr>
            <a:r>
              <a:rPr lang="vi-VN" dirty="0"/>
              <a:t>Thanh toán lệ phí </a:t>
            </a:r>
            <a:r>
              <a:rPr lang="vi-VN" dirty="0" err="1"/>
              <a:t>online</a:t>
            </a:r>
            <a:endParaRPr lang="vi-VN" dirty="0"/>
          </a:p>
          <a:p>
            <a:pPr marL="742950" lvl="1" indent="-285750">
              <a:buFont typeface="Wingdings" panose="05000000000000000000" pitchFamily="2" charset="2"/>
              <a:buChar char="Ø"/>
            </a:pPr>
            <a:r>
              <a:rPr lang="vi-VN" dirty="0"/>
              <a:t>Đăng thông tin tuyển sinh</a:t>
            </a:r>
          </a:p>
          <a:p>
            <a:pPr marL="742950" lvl="1" indent="-285750">
              <a:buFont typeface="Wingdings" panose="05000000000000000000" pitchFamily="2" charset="2"/>
              <a:buChar char="Ø"/>
            </a:pPr>
            <a:r>
              <a:rPr lang="vi-VN" dirty="0"/>
              <a:t>Thống kê/Báo cáo</a:t>
            </a:r>
          </a:p>
          <a:p>
            <a:pPr marL="742950" lvl="1" indent="-285750">
              <a:buFont typeface="Wingdings" panose="05000000000000000000" pitchFamily="2" charset="2"/>
              <a:buChar char="Ø"/>
            </a:pPr>
            <a:r>
              <a:rPr lang="vi-VN" dirty="0"/>
              <a:t>…..</a:t>
            </a:r>
          </a:p>
        </p:txBody>
      </p:sp>
    </p:spTree>
    <p:extLst>
      <p:ext uri="{BB962C8B-B14F-4D97-AF65-F5344CB8AC3E}">
        <p14:creationId xmlns:p14="http://schemas.microsoft.com/office/powerpoint/2010/main" val="639148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vi-VN" dirty="0">
                <a:latin typeface="+mn-lt"/>
              </a:rPr>
              <a:t>Xác định yêu cầu</a:t>
            </a:r>
            <a:endParaRPr lang="en-US" dirty="0">
              <a:latin typeface="+mn-lt"/>
            </a:endParaRP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8" name="Isosceles Triangle 7">
            <a:extLst>
              <a:ext uri="{FF2B5EF4-FFF2-40B4-BE49-F238E27FC236}">
                <a16:creationId xmlns:a16="http://schemas.microsoft.com/office/drawing/2014/main" id="{E870171E-0434-A2CC-B5B0-EE6A433A1249}"/>
              </a:ext>
            </a:extLst>
          </p:cNvPr>
          <p:cNvSpPr/>
          <p:nvPr/>
        </p:nvSpPr>
        <p:spPr>
          <a:xfrm>
            <a:off x="3442996" y="1520889"/>
            <a:ext cx="4357396" cy="3816221"/>
          </a:xfrm>
          <a:prstGeom prst="triangl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A7EDE21B-158D-CD2C-2BCF-D3235B2C108C}"/>
              </a:ext>
            </a:extLst>
          </p:cNvPr>
          <p:cNvCxnSpPr>
            <a:cxnSpLocks/>
            <a:stCxn id="8" idx="1"/>
          </p:cNvCxnSpPr>
          <p:nvPr/>
        </p:nvCxnSpPr>
        <p:spPr>
          <a:xfrm>
            <a:off x="4532345" y="3429000"/>
            <a:ext cx="1089349" cy="601824"/>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A881216-0780-CE71-DF27-EA82779B2A2E}"/>
              </a:ext>
            </a:extLst>
          </p:cNvPr>
          <p:cNvCxnSpPr>
            <a:cxnSpLocks/>
            <a:stCxn id="8" idx="5"/>
          </p:cNvCxnSpPr>
          <p:nvPr/>
        </p:nvCxnSpPr>
        <p:spPr>
          <a:xfrm flipH="1">
            <a:off x="5621694" y="3429000"/>
            <a:ext cx="1089349" cy="601824"/>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164DF80-A6CF-4549-27B5-3A9F031C3FF9}"/>
              </a:ext>
            </a:extLst>
          </p:cNvPr>
          <p:cNvCxnSpPr>
            <a:cxnSpLocks/>
            <a:endCxn id="8" idx="3"/>
          </p:cNvCxnSpPr>
          <p:nvPr/>
        </p:nvCxnSpPr>
        <p:spPr>
          <a:xfrm>
            <a:off x="5621694" y="4030824"/>
            <a:ext cx="0" cy="1306286"/>
          </a:xfrm>
          <a:prstGeom prst="line">
            <a:avLst/>
          </a:prstGeom>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DF878DDC-162B-D398-0184-8727DF6A3074}"/>
              </a:ext>
            </a:extLst>
          </p:cNvPr>
          <p:cNvSpPr txBox="1"/>
          <p:nvPr/>
        </p:nvSpPr>
        <p:spPr>
          <a:xfrm>
            <a:off x="5049027" y="2920593"/>
            <a:ext cx="1286459" cy="400110"/>
          </a:xfrm>
          <a:prstGeom prst="rect">
            <a:avLst/>
          </a:prstGeom>
          <a:noFill/>
        </p:spPr>
        <p:txBody>
          <a:bodyPr wrap="square" rtlCol="0">
            <a:spAutoFit/>
          </a:bodyPr>
          <a:lstStyle/>
          <a:p>
            <a:r>
              <a:rPr lang="vi-VN" sz="2000" dirty="0"/>
              <a:t>Khảo sát</a:t>
            </a:r>
            <a:endParaRPr lang="en-US" sz="2000" dirty="0"/>
          </a:p>
        </p:txBody>
      </p:sp>
      <p:sp>
        <p:nvSpPr>
          <p:cNvPr id="23" name="TextBox 22">
            <a:extLst>
              <a:ext uri="{FF2B5EF4-FFF2-40B4-BE49-F238E27FC236}">
                <a16:creationId xmlns:a16="http://schemas.microsoft.com/office/drawing/2014/main" id="{1EE46656-4ABA-ADB3-98C4-5A06B8582052}"/>
              </a:ext>
            </a:extLst>
          </p:cNvPr>
          <p:cNvSpPr txBox="1"/>
          <p:nvPr/>
        </p:nvSpPr>
        <p:spPr>
          <a:xfrm>
            <a:off x="4236681" y="4329430"/>
            <a:ext cx="1286459" cy="707886"/>
          </a:xfrm>
          <a:prstGeom prst="rect">
            <a:avLst/>
          </a:prstGeom>
          <a:noFill/>
        </p:spPr>
        <p:txBody>
          <a:bodyPr wrap="square" rtlCol="0">
            <a:spAutoFit/>
          </a:bodyPr>
          <a:lstStyle/>
          <a:p>
            <a:r>
              <a:rPr lang="vi-VN" sz="2000" dirty="0"/>
              <a:t>Sơ đồ </a:t>
            </a:r>
            <a:r>
              <a:rPr lang="vi-VN" sz="2000" dirty="0" err="1"/>
              <a:t>Usecase</a:t>
            </a:r>
            <a:endParaRPr lang="en-US" sz="2000" dirty="0"/>
          </a:p>
        </p:txBody>
      </p:sp>
      <p:sp>
        <p:nvSpPr>
          <p:cNvPr id="24" name="TextBox 23">
            <a:extLst>
              <a:ext uri="{FF2B5EF4-FFF2-40B4-BE49-F238E27FC236}">
                <a16:creationId xmlns:a16="http://schemas.microsoft.com/office/drawing/2014/main" id="{34DEC1B2-22E2-0351-ED3F-868AB7FDAD4B}"/>
              </a:ext>
            </a:extLst>
          </p:cNvPr>
          <p:cNvSpPr txBox="1"/>
          <p:nvPr/>
        </p:nvSpPr>
        <p:spPr>
          <a:xfrm>
            <a:off x="5969259" y="4329430"/>
            <a:ext cx="1286459" cy="707886"/>
          </a:xfrm>
          <a:prstGeom prst="rect">
            <a:avLst/>
          </a:prstGeom>
          <a:noFill/>
        </p:spPr>
        <p:txBody>
          <a:bodyPr wrap="square" rtlCol="0">
            <a:spAutoFit/>
          </a:bodyPr>
          <a:lstStyle/>
          <a:p>
            <a:r>
              <a:rPr lang="vi-VN" sz="2000" dirty="0"/>
              <a:t>Đặc tả </a:t>
            </a:r>
            <a:r>
              <a:rPr lang="vi-VN" sz="2000" dirty="0" err="1"/>
              <a:t>Usecase</a:t>
            </a:r>
            <a:endParaRPr lang="en-US" sz="2000" dirty="0"/>
          </a:p>
        </p:txBody>
      </p:sp>
      <p:cxnSp>
        <p:nvCxnSpPr>
          <p:cNvPr id="26" name="Straight Connector 25">
            <a:extLst>
              <a:ext uri="{FF2B5EF4-FFF2-40B4-BE49-F238E27FC236}">
                <a16:creationId xmlns:a16="http://schemas.microsoft.com/office/drawing/2014/main" id="{DBB5DE5F-3777-A9EB-D94D-660210B5E778}"/>
              </a:ext>
            </a:extLst>
          </p:cNvPr>
          <p:cNvCxnSpPr>
            <a:cxnSpLocks/>
          </p:cNvCxnSpPr>
          <p:nvPr/>
        </p:nvCxnSpPr>
        <p:spPr>
          <a:xfrm>
            <a:off x="4532345" y="1929104"/>
            <a:ext cx="412880" cy="804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78BB49-42CE-1E96-9A8E-30B0C3461691}"/>
              </a:ext>
            </a:extLst>
          </p:cNvPr>
          <p:cNvCxnSpPr>
            <a:cxnSpLocks/>
          </p:cNvCxnSpPr>
          <p:nvPr/>
        </p:nvCxnSpPr>
        <p:spPr>
          <a:xfrm>
            <a:off x="3769567" y="1929104"/>
            <a:ext cx="762778"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04F06D3-5D4A-945E-9959-7DE189BE2D29}"/>
              </a:ext>
            </a:extLst>
          </p:cNvPr>
          <p:cNvSpPr txBox="1"/>
          <p:nvPr/>
        </p:nvSpPr>
        <p:spPr>
          <a:xfrm>
            <a:off x="562670" y="1605938"/>
            <a:ext cx="3206897" cy="646331"/>
          </a:xfrm>
          <a:prstGeom prst="rect">
            <a:avLst/>
          </a:prstGeom>
          <a:noFill/>
        </p:spPr>
        <p:txBody>
          <a:bodyPr wrap="square" rtlCol="0">
            <a:spAutoFit/>
          </a:bodyPr>
          <a:lstStyle/>
          <a:p>
            <a:r>
              <a:rPr lang="vi-VN" dirty="0"/>
              <a:t>Mô hình hóa nghiệp vụ</a:t>
            </a:r>
          </a:p>
          <a:p>
            <a:r>
              <a:rPr lang="vi-VN" dirty="0"/>
              <a:t>(PBMN), </a:t>
            </a:r>
            <a:r>
              <a:rPr lang="vi-VN" dirty="0" err="1"/>
              <a:t>tool</a:t>
            </a:r>
            <a:r>
              <a:rPr lang="vi-VN" dirty="0"/>
              <a:t> : </a:t>
            </a:r>
            <a:r>
              <a:rPr lang="vi-VN" dirty="0" err="1"/>
              <a:t>Bizagi</a:t>
            </a:r>
            <a:r>
              <a:rPr lang="vi-VN" dirty="0"/>
              <a:t> </a:t>
            </a:r>
            <a:r>
              <a:rPr lang="vi-VN" dirty="0" err="1"/>
              <a:t>Modeler</a:t>
            </a:r>
            <a:endParaRPr lang="en-US" dirty="0"/>
          </a:p>
        </p:txBody>
      </p:sp>
      <p:cxnSp>
        <p:nvCxnSpPr>
          <p:cNvPr id="34" name="Straight Connector 33">
            <a:extLst>
              <a:ext uri="{FF2B5EF4-FFF2-40B4-BE49-F238E27FC236}">
                <a16:creationId xmlns:a16="http://schemas.microsoft.com/office/drawing/2014/main" id="{AE1B522E-7FB2-AE4C-E35A-78884E3FB4CF}"/>
              </a:ext>
            </a:extLst>
          </p:cNvPr>
          <p:cNvCxnSpPr>
            <a:cxnSpLocks/>
          </p:cNvCxnSpPr>
          <p:nvPr/>
        </p:nvCxnSpPr>
        <p:spPr>
          <a:xfrm flipH="1">
            <a:off x="6330820" y="1929103"/>
            <a:ext cx="380223" cy="79689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56D23BC-13B5-F9E0-8C6A-4F85EF6CB2BE}"/>
              </a:ext>
            </a:extLst>
          </p:cNvPr>
          <p:cNvCxnSpPr>
            <a:cxnSpLocks/>
          </p:cNvCxnSpPr>
          <p:nvPr/>
        </p:nvCxnSpPr>
        <p:spPr>
          <a:xfrm>
            <a:off x="6711043" y="1929103"/>
            <a:ext cx="790769"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B5707C1-1B9E-7FF8-7CCC-FDABB58B6C5B}"/>
              </a:ext>
            </a:extLst>
          </p:cNvPr>
          <p:cNvSpPr txBox="1"/>
          <p:nvPr/>
        </p:nvSpPr>
        <p:spPr>
          <a:xfrm>
            <a:off x="7501812" y="1625672"/>
            <a:ext cx="3206897" cy="646331"/>
          </a:xfrm>
          <a:prstGeom prst="rect">
            <a:avLst/>
          </a:prstGeom>
          <a:noFill/>
        </p:spPr>
        <p:txBody>
          <a:bodyPr wrap="square" rtlCol="0">
            <a:spAutoFit/>
          </a:bodyPr>
          <a:lstStyle/>
          <a:p>
            <a:r>
              <a:rPr lang="vi-VN" dirty="0"/>
              <a:t>Khảo sát phạm vi hệ thống :</a:t>
            </a:r>
            <a:br>
              <a:rPr lang="vi-VN" dirty="0"/>
            </a:br>
            <a:r>
              <a:rPr lang="vi-VN" dirty="0"/>
              <a:t>Đối tượng tham gia, Yêu cầu</a:t>
            </a:r>
            <a:endParaRPr lang="en-US" dirty="0"/>
          </a:p>
        </p:txBody>
      </p:sp>
      <p:cxnSp>
        <p:nvCxnSpPr>
          <p:cNvPr id="44" name="Straight Connector 43">
            <a:extLst>
              <a:ext uri="{FF2B5EF4-FFF2-40B4-BE49-F238E27FC236}">
                <a16:creationId xmlns:a16="http://schemas.microsoft.com/office/drawing/2014/main" id="{4AB49613-F704-B81E-0FFC-52F7B58A65E5}"/>
              </a:ext>
            </a:extLst>
          </p:cNvPr>
          <p:cNvCxnSpPr>
            <a:cxnSpLocks/>
          </p:cNvCxnSpPr>
          <p:nvPr/>
        </p:nvCxnSpPr>
        <p:spPr>
          <a:xfrm>
            <a:off x="3633399" y="4030824"/>
            <a:ext cx="265048" cy="51597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C544C58-7A28-23EA-9DB3-7808754F4F7C}"/>
              </a:ext>
            </a:extLst>
          </p:cNvPr>
          <p:cNvCxnSpPr>
            <a:cxnSpLocks/>
          </p:cNvCxnSpPr>
          <p:nvPr/>
        </p:nvCxnSpPr>
        <p:spPr>
          <a:xfrm>
            <a:off x="2870621" y="4030824"/>
            <a:ext cx="762778"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B791E0-6FD0-93C1-83E8-330278EAEF96}"/>
              </a:ext>
            </a:extLst>
          </p:cNvPr>
          <p:cNvSpPr txBox="1"/>
          <p:nvPr/>
        </p:nvSpPr>
        <p:spPr>
          <a:xfrm>
            <a:off x="88268" y="3900465"/>
            <a:ext cx="3206897" cy="369332"/>
          </a:xfrm>
          <a:prstGeom prst="rect">
            <a:avLst/>
          </a:prstGeom>
          <a:noFill/>
        </p:spPr>
        <p:txBody>
          <a:bodyPr wrap="square" rtlCol="0">
            <a:spAutoFit/>
          </a:bodyPr>
          <a:lstStyle/>
          <a:p>
            <a:r>
              <a:rPr lang="vi-VN" dirty="0"/>
              <a:t>Sơ đồ </a:t>
            </a:r>
            <a:r>
              <a:rPr lang="vi-VN" dirty="0" err="1"/>
              <a:t>Usecase</a:t>
            </a:r>
            <a:r>
              <a:rPr lang="vi-VN" dirty="0"/>
              <a:t> tổng quát</a:t>
            </a:r>
            <a:endParaRPr lang="en-US" dirty="0"/>
          </a:p>
        </p:txBody>
      </p:sp>
      <p:cxnSp>
        <p:nvCxnSpPr>
          <p:cNvPr id="48" name="Straight Connector 47">
            <a:extLst>
              <a:ext uri="{FF2B5EF4-FFF2-40B4-BE49-F238E27FC236}">
                <a16:creationId xmlns:a16="http://schemas.microsoft.com/office/drawing/2014/main" id="{A00C55F2-B38C-0474-D6DD-F29B6702842B}"/>
              </a:ext>
            </a:extLst>
          </p:cNvPr>
          <p:cNvCxnSpPr>
            <a:cxnSpLocks/>
          </p:cNvCxnSpPr>
          <p:nvPr/>
        </p:nvCxnSpPr>
        <p:spPr>
          <a:xfrm flipH="1">
            <a:off x="3898447" y="5345662"/>
            <a:ext cx="381389" cy="42265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5E2A61B-10CE-0257-D8EB-D1FB51E0C597}"/>
              </a:ext>
            </a:extLst>
          </p:cNvPr>
          <p:cNvCxnSpPr>
            <a:cxnSpLocks/>
          </p:cNvCxnSpPr>
          <p:nvPr/>
        </p:nvCxnSpPr>
        <p:spPr>
          <a:xfrm>
            <a:off x="3135669" y="5768315"/>
            <a:ext cx="762778" cy="0"/>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BFDD26F-C837-8643-9705-5B2288F1B44D}"/>
              </a:ext>
            </a:extLst>
          </p:cNvPr>
          <p:cNvSpPr txBox="1"/>
          <p:nvPr/>
        </p:nvSpPr>
        <p:spPr>
          <a:xfrm>
            <a:off x="562670" y="5583649"/>
            <a:ext cx="3206897" cy="369332"/>
          </a:xfrm>
          <a:prstGeom prst="rect">
            <a:avLst/>
          </a:prstGeom>
          <a:noFill/>
        </p:spPr>
        <p:txBody>
          <a:bodyPr wrap="square" rtlCol="0">
            <a:spAutoFit/>
          </a:bodyPr>
          <a:lstStyle/>
          <a:p>
            <a:r>
              <a:rPr lang="vi-VN" dirty="0"/>
              <a:t>Chi tiết hóa mỗi </a:t>
            </a:r>
            <a:r>
              <a:rPr lang="vi-VN" dirty="0" err="1"/>
              <a:t>module</a:t>
            </a:r>
            <a:endParaRPr lang="en-US" dirty="0"/>
          </a:p>
        </p:txBody>
      </p:sp>
      <p:cxnSp>
        <p:nvCxnSpPr>
          <p:cNvPr id="52" name="Straight Connector 51">
            <a:extLst>
              <a:ext uri="{FF2B5EF4-FFF2-40B4-BE49-F238E27FC236}">
                <a16:creationId xmlns:a16="http://schemas.microsoft.com/office/drawing/2014/main" id="{CC21A91C-5014-2659-B455-9C5D5202432A}"/>
              </a:ext>
            </a:extLst>
          </p:cNvPr>
          <p:cNvCxnSpPr>
            <a:cxnSpLocks/>
          </p:cNvCxnSpPr>
          <p:nvPr/>
        </p:nvCxnSpPr>
        <p:spPr>
          <a:xfrm flipH="1">
            <a:off x="7469446" y="4153398"/>
            <a:ext cx="330946" cy="574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25EFAEE-B03D-33EF-4B6C-C296A315B28D}"/>
              </a:ext>
            </a:extLst>
          </p:cNvPr>
          <p:cNvCxnSpPr>
            <a:cxnSpLocks/>
          </p:cNvCxnSpPr>
          <p:nvPr/>
        </p:nvCxnSpPr>
        <p:spPr>
          <a:xfrm>
            <a:off x="7800392" y="4153398"/>
            <a:ext cx="762778"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648A026-48C4-EAFF-ED51-1EB1B0C5D0DC}"/>
              </a:ext>
            </a:extLst>
          </p:cNvPr>
          <p:cNvSpPr txBox="1"/>
          <p:nvPr/>
        </p:nvSpPr>
        <p:spPr>
          <a:xfrm>
            <a:off x="8535969" y="3960098"/>
            <a:ext cx="3206897" cy="646331"/>
          </a:xfrm>
          <a:prstGeom prst="rect">
            <a:avLst/>
          </a:prstGeom>
          <a:noFill/>
        </p:spPr>
        <p:txBody>
          <a:bodyPr wrap="square" rtlCol="0">
            <a:spAutoFit/>
          </a:bodyPr>
          <a:lstStyle/>
          <a:p>
            <a:r>
              <a:rPr lang="vi-VN" dirty="0"/>
              <a:t>Xác định các bước trong nghiệp vụ</a:t>
            </a:r>
            <a:endParaRPr lang="en-US" dirty="0"/>
          </a:p>
        </p:txBody>
      </p:sp>
      <p:cxnSp>
        <p:nvCxnSpPr>
          <p:cNvPr id="58" name="Straight Connector 57">
            <a:extLst>
              <a:ext uri="{FF2B5EF4-FFF2-40B4-BE49-F238E27FC236}">
                <a16:creationId xmlns:a16="http://schemas.microsoft.com/office/drawing/2014/main" id="{45BA575D-0D84-3EEB-8F01-72276044C992}"/>
              </a:ext>
            </a:extLst>
          </p:cNvPr>
          <p:cNvCxnSpPr>
            <a:cxnSpLocks/>
          </p:cNvCxnSpPr>
          <p:nvPr/>
        </p:nvCxnSpPr>
        <p:spPr>
          <a:xfrm flipH="1" flipV="1">
            <a:off x="7255718" y="5335922"/>
            <a:ext cx="246094" cy="4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BAAE3A1-1CAD-639D-0FB4-DA9561D4254D}"/>
              </a:ext>
            </a:extLst>
          </p:cNvPr>
          <p:cNvCxnSpPr>
            <a:cxnSpLocks/>
          </p:cNvCxnSpPr>
          <p:nvPr/>
        </p:nvCxnSpPr>
        <p:spPr>
          <a:xfrm>
            <a:off x="7501812" y="5807558"/>
            <a:ext cx="1034157"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477E29-6F72-F77C-56CA-5D5A8B1C6089}"/>
              </a:ext>
            </a:extLst>
          </p:cNvPr>
          <p:cNvSpPr txBox="1"/>
          <p:nvPr/>
        </p:nvSpPr>
        <p:spPr>
          <a:xfrm>
            <a:off x="8535969" y="5484392"/>
            <a:ext cx="3206897" cy="646331"/>
          </a:xfrm>
          <a:prstGeom prst="rect">
            <a:avLst/>
          </a:prstGeom>
          <a:noFill/>
        </p:spPr>
        <p:txBody>
          <a:bodyPr wrap="square" rtlCol="0">
            <a:spAutoFit/>
          </a:bodyPr>
          <a:lstStyle/>
          <a:p>
            <a:r>
              <a:rPr lang="vi-VN" dirty="0"/>
              <a:t>Mô tả các luồng : </a:t>
            </a:r>
            <a:r>
              <a:rPr lang="vi-VN" dirty="0" err="1"/>
              <a:t>ngọại</a:t>
            </a:r>
            <a:r>
              <a:rPr lang="vi-VN" dirty="0"/>
              <a:t> lệ, thay thế,..</a:t>
            </a:r>
            <a:endParaRPr lang="en-US" dirty="0"/>
          </a:p>
        </p:txBody>
      </p:sp>
    </p:spTree>
    <p:extLst>
      <p:ext uri="{BB962C8B-B14F-4D97-AF65-F5344CB8AC3E}">
        <p14:creationId xmlns:p14="http://schemas.microsoft.com/office/powerpoint/2010/main" val="3505952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FE0E-299A-46D8-9DF7-2C84CBBCAF45}"/>
              </a:ext>
            </a:extLst>
          </p:cNvPr>
          <p:cNvSpPr>
            <a:spLocks noGrp="1"/>
          </p:cNvSpPr>
          <p:nvPr>
            <p:ph type="title"/>
          </p:nvPr>
        </p:nvSpPr>
        <p:spPr/>
        <p:txBody>
          <a:bodyPr/>
          <a:lstStyle/>
          <a:p>
            <a:r>
              <a:rPr lang="vi-VN" dirty="0">
                <a:latin typeface="+mn-lt"/>
              </a:rPr>
              <a:t>Phân tích hệ thống</a:t>
            </a:r>
            <a:endParaRPr lang="en-US" dirty="0">
              <a:latin typeface="+mn-lt"/>
            </a:endParaRPr>
          </a:p>
        </p:txBody>
      </p:sp>
      <p:sp>
        <p:nvSpPr>
          <p:cNvPr id="5" name="Slide Number Placeholder 4">
            <a:extLst>
              <a:ext uri="{FF2B5EF4-FFF2-40B4-BE49-F238E27FC236}">
                <a16:creationId xmlns:a16="http://schemas.microsoft.com/office/drawing/2014/main" id="{E8B4E653-E636-4EED-9A37-BC263FE84A93}"/>
              </a:ext>
            </a:extLst>
          </p:cNvPr>
          <p:cNvSpPr>
            <a:spLocks noGrp="1"/>
          </p:cNvSpPr>
          <p:nvPr>
            <p:ph type="sldNum" sz="quarter" idx="12"/>
          </p:nvPr>
        </p:nvSpPr>
        <p:spPr/>
        <p:txBody>
          <a:bodyPr/>
          <a:lstStyle/>
          <a:p>
            <a:fld id="{9EA0BE3B-158A-4EDF-80DC-E394A0D1600F}" type="slidenum">
              <a:rPr lang="en-US" smtClean="0"/>
              <a:pPr/>
              <a:t>8</a:t>
            </a:fld>
            <a:endParaRPr lang="en-US"/>
          </a:p>
        </p:txBody>
      </p:sp>
      <p:pic>
        <p:nvPicPr>
          <p:cNvPr id="7" name="Picture 6">
            <a:extLst>
              <a:ext uri="{FF2B5EF4-FFF2-40B4-BE49-F238E27FC236}">
                <a16:creationId xmlns:a16="http://schemas.microsoft.com/office/drawing/2014/main" id="{E97BDD39-F21C-987D-2179-EFED6DBE0D6E}"/>
              </a:ext>
            </a:extLst>
          </p:cNvPr>
          <p:cNvPicPr>
            <a:picLocks noChangeAspect="1"/>
          </p:cNvPicPr>
          <p:nvPr/>
        </p:nvPicPr>
        <p:blipFill>
          <a:blip r:embed="rId2"/>
          <a:stretch>
            <a:fillRect/>
          </a:stretch>
        </p:blipFill>
        <p:spPr>
          <a:xfrm>
            <a:off x="7162800" y="1270099"/>
            <a:ext cx="4182464" cy="4317799"/>
          </a:xfrm>
          <a:prstGeom prst="rect">
            <a:avLst/>
          </a:prstGeom>
        </p:spPr>
      </p:pic>
      <p:sp>
        <p:nvSpPr>
          <p:cNvPr id="10" name="Rectangle 9">
            <a:extLst>
              <a:ext uri="{FF2B5EF4-FFF2-40B4-BE49-F238E27FC236}">
                <a16:creationId xmlns:a16="http://schemas.microsoft.com/office/drawing/2014/main" id="{863F70F7-085C-ADAF-9506-447A72CEABDA}"/>
              </a:ext>
            </a:extLst>
          </p:cNvPr>
          <p:cNvSpPr/>
          <p:nvPr/>
        </p:nvSpPr>
        <p:spPr>
          <a:xfrm>
            <a:off x="2202025" y="5795449"/>
            <a:ext cx="1856792" cy="32657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solidFill>
              </a:rPr>
              <a:t>Sơ đồ tuần tự</a:t>
            </a:r>
            <a:endParaRPr lang="en-US" dirty="0">
              <a:solidFill>
                <a:schemeClr val="tx1"/>
              </a:solidFill>
            </a:endParaRPr>
          </a:p>
        </p:txBody>
      </p:sp>
      <p:sp>
        <p:nvSpPr>
          <p:cNvPr id="12" name="Rectangle 11">
            <a:extLst>
              <a:ext uri="{FF2B5EF4-FFF2-40B4-BE49-F238E27FC236}">
                <a16:creationId xmlns:a16="http://schemas.microsoft.com/office/drawing/2014/main" id="{87968A21-A5A8-CC2A-D9A0-4B005FF0E932}"/>
              </a:ext>
            </a:extLst>
          </p:cNvPr>
          <p:cNvSpPr/>
          <p:nvPr/>
        </p:nvSpPr>
        <p:spPr>
          <a:xfrm>
            <a:off x="8671319" y="5795449"/>
            <a:ext cx="1956248" cy="32657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solidFill>
              </a:rPr>
              <a:t>Sơ đồ hoạt động</a:t>
            </a:r>
            <a:endParaRPr lang="en-US" dirty="0">
              <a:solidFill>
                <a:schemeClr val="tx1"/>
              </a:solidFill>
            </a:endParaRPr>
          </a:p>
        </p:txBody>
      </p:sp>
      <p:pic>
        <p:nvPicPr>
          <p:cNvPr id="8" name="Picture 7">
            <a:extLst>
              <a:ext uri="{FF2B5EF4-FFF2-40B4-BE49-F238E27FC236}">
                <a16:creationId xmlns:a16="http://schemas.microsoft.com/office/drawing/2014/main" id="{3F0ECB98-1AD8-5509-972A-5EA0ED98AB69}"/>
              </a:ext>
            </a:extLst>
          </p:cNvPr>
          <p:cNvPicPr>
            <a:picLocks noChangeAspect="1"/>
          </p:cNvPicPr>
          <p:nvPr/>
        </p:nvPicPr>
        <p:blipFill>
          <a:blip r:embed="rId3"/>
          <a:stretch>
            <a:fillRect/>
          </a:stretch>
        </p:blipFill>
        <p:spPr>
          <a:xfrm>
            <a:off x="740570" y="1267664"/>
            <a:ext cx="5893496" cy="4392205"/>
          </a:xfrm>
          <a:prstGeom prst="rect">
            <a:avLst/>
          </a:prstGeom>
        </p:spPr>
      </p:pic>
    </p:spTree>
    <p:extLst>
      <p:ext uri="{BB962C8B-B14F-4D97-AF65-F5344CB8AC3E}">
        <p14:creationId xmlns:p14="http://schemas.microsoft.com/office/powerpoint/2010/main" val="2287700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9385F-DA92-92A7-10D6-D0D5B8FDBA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D9FAE1-D913-B5A6-0324-58F0CA8F0861}"/>
              </a:ext>
            </a:extLst>
          </p:cNvPr>
          <p:cNvSpPr>
            <a:spLocks noGrp="1"/>
          </p:cNvSpPr>
          <p:nvPr>
            <p:ph type="title"/>
          </p:nvPr>
        </p:nvSpPr>
        <p:spPr/>
        <p:txBody>
          <a:bodyPr/>
          <a:lstStyle/>
          <a:p>
            <a:r>
              <a:rPr lang="vi-VN" dirty="0">
                <a:latin typeface="+mn-lt"/>
              </a:rPr>
              <a:t>Phân tích hệ thống</a:t>
            </a:r>
            <a:endParaRPr lang="en-US" dirty="0">
              <a:latin typeface="+mn-lt"/>
            </a:endParaRPr>
          </a:p>
        </p:txBody>
      </p:sp>
      <p:sp>
        <p:nvSpPr>
          <p:cNvPr id="5" name="Slide Number Placeholder 4">
            <a:extLst>
              <a:ext uri="{FF2B5EF4-FFF2-40B4-BE49-F238E27FC236}">
                <a16:creationId xmlns:a16="http://schemas.microsoft.com/office/drawing/2014/main" id="{772362A5-BEA1-DAC1-A575-D7D1AB4081E8}"/>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10" name="Rectangle 9">
            <a:extLst>
              <a:ext uri="{FF2B5EF4-FFF2-40B4-BE49-F238E27FC236}">
                <a16:creationId xmlns:a16="http://schemas.microsoft.com/office/drawing/2014/main" id="{15A33EE9-8691-3B7B-0033-9168EBCE65D6}"/>
              </a:ext>
            </a:extLst>
          </p:cNvPr>
          <p:cNvSpPr/>
          <p:nvPr/>
        </p:nvSpPr>
        <p:spPr>
          <a:xfrm>
            <a:off x="1026368" y="2511074"/>
            <a:ext cx="1940766" cy="32657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solidFill>
              </a:rPr>
              <a:t>Sơ đồ tuần tự</a:t>
            </a:r>
            <a:endParaRPr lang="en-US" dirty="0">
              <a:solidFill>
                <a:schemeClr val="tx1"/>
              </a:solidFill>
            </a:endParaRPr>
          </a:p>
        </p:txBody>
      </p:sp>
      <p:sp>
        <p:nvSpPr>
          <p:cNvPr id="12" name="Rectangle 11">
            <a:extLst>
              <a:ext uri="{FF2B5EF4-FFF2-40B4-BE49-F238E27FC236}">
                <a16:creationId xmlns:a16="http://schemas.microsoft.com/office/drawing/2014/main" id="{C9F1088C-CB3F-D208-05DA-E3C4448D5AE5}"/>
              </a:ext>
            </a:extLst>
          </p:cNvPr>
          <p:cNvSpPr/>
          <p:nvPr/>
        </p:nvSpPr>
        <p:spPr>
          <a:xfrm>
            <a:off x="1026368" y="4058295"/>
            <a:ext cx="1940767" cy="32657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solidFill>
              </a:rPr>
              <a:t>Sơ đồ hoạt động</a:t>
            </a:r>
            <a:endParaRPr lang="en-US" dirty="0">
              <a:solidFill>
                <a:schemeClr val="tx1"/>
              </a:solidFill>
            </a:endParaRPr>
          </a:p>
        </p:txBody>
      </p:sp>
      <p:sp>
        <p:nvSpPr>
          <p:cNvPr id="3" name="Plus Sign 2">
            <a:extLst>
              <a:ext uri="{FF2B5EF4-FFF2-40B4-BE49-F238E27FC236}">
                <a16:creationId xmlns:a16="http://schemas.microsoft.com/office/drawing/2014/main" id="{9DB207E2-0FB1-16E4-F8B9-28761B686496}"/>
              </a:ext>
            </a:extLst>
          </p:cNvPr>
          <p:cNvSpPr/>
          <p:nvPr/>
        </p:nvSpPr>
        <p:spPr>
          <a:xfrm>
            <a:off x="1698171" y="3256384"/>
            <a:ext cx="597159" cy="522514"/>
          </a:xfrm>
          <a:prstGeom prst="mathPl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A060445-0E48-4A09-372D-7F331DF97B1E}"/>
              </a:ext>
            </a:extLst>
          </p:cNvPr>
          <p:cNvCxnSpPr>
            <a:cxnSpLocks/>
          </p:cNvCxnSpPr>
          <p:nvPr/>
        </p:nvCxnSpPr>
        <p:spPr>
          <a:xfrm>
            <a:off x="2967134" y="2674360"/>
            <a:ext cx="1744825" cy="582024"/>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A04366E6-DB4D-A8DD-FA3A-BCD6D20A3714}"/>
              </a:ext>
            </a:extLst>
          </p:cNvPr>
          <p:cNvCxnSpPr>
            <a:cxnSpLocks/>
            <a:stCxn id="12" idx="3"/>
          </p:cNvCxnSpPr>
          <p:nvPr/>
        </p:nvCxnSpPr>
        <p:spPr>
          <a:xfrm flipV="1">
            <a:off x="2967135" y="3250941"/>
            <a:ext cx="1744824" cy="97064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C1D1589-4073-D5C5-A335-E4DBE285508B}"/>
              </a:ext>
            </a:extLst>
          </p:cNvPr>
          <p:cNvCxnSpPr>
            <a:cxnSpLocks/>
          </p:cNvCxnSpPr>
          <p:nvPr/>
        </p:nvCxnSpPr>
        <p:spPr>
          <a:xfrm flipV="1">
            <a:off x="4711959" y="1815426"/>
            <a:ext cx="2108719" cy="1435515"/>
          </a:xfrm>
          <a:prstGeom prst="line">
            <a:avLst/>
          </a:prstGeom>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0B1312F9-CBB8-15D3-B5E1-584E4925B095}"/>
              </a:ext>
            </a:extLst>
          </p:cNvPr>
          <p:cNvSpPr/>
          <p:nvPr/>
        </p:nvSpPr>
        <p:spPr>
          <a:xfrm>
            <a:off x="6820678" y="1156639"/>
            <a:ext cx="2976465" cy="122750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Lớp giao diện</a:t>
            </a:r>
            <a:endParaRPr lang="en-US" dirty="0"/>
          </a:p>
        </p:txBody>
      </p:sp>
      <p:sp>
        <p:nvSpPr>
          <p:cNvPr id="20" name="Oval 19">
            <a:extLst>
              <a:ext uri="{FF2B5EF4-FFF2-40B4-BE49-F238E27FC236}">
                <a16:creationId xmlns:a16="http://schemas.microsoft.com/office/drawing/2014/main" id="{FEC1A222-2AEC-6785-5329-C5524C82AA79}"/>
              </a:ext>
            </a:extLst>
          </p:cNvPr>
          <p:cNvSpPr/>
          <p:nvPr/>
        </p:nvSpPr>
        <p:spPr>
          <a:xfrm>
            <a:off x="6926425" y="2592153"/>
            <a:ext cx="2976465" cy="133623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Lớp điều khiển</a:t>
            </a:r>
            <a:endParaRPr lang="en-US" dirty="0"/>
          </a:p>
        </p:txBody>
      </p:sp>
      <p:sp>
        <p:nvSpPr>
          <p:cNvPr id="21" name="Oval 20">
            <a:extLst>
              <a:ext uri="{FF2B5EF4-FFF2-40B4-BE49-F238E27FC236}">
                <a16:creationId xmlns:a16="http://schemas.microsoft.com/office/drawing/2014/main" id="{EFA0B67C-DB4C-9C40-AD83-658B925F0894}"/>
              </a:ext>
            </a:extLst>
          </p:cNvPr>
          <p:cNvSpPr/>
          <p:nvPr/>
        </p:nvSpPr>
        <p:spPr>
          <a:xfrm>
            <a:off x="6926425" y="4075560"/>
            <a:ext cx="2976465" cy="133623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Lớp thực thể</a:t>
            </a:r>
            <a:endParaRPr lang="en-US" dirty="0"/>
          </a:p>
        </p:txBody>
      </p:sp>
      <p:cxnSp>
        <p:nvCxnSpPr>
          <p:cNvPr id="23" name="Straight Connector 22">
            <a:extLst>
              <a:ext uri="{FF2B5EF4-FFF2-40B4-BE49-F238E27FC236}">
                <a16:creationId xmlns:a16="http://schemas.microsoft.com/office/drawing/2014/main" id="{6C4F3FEA-ADEE-556B-F2C7-16B0FAC27BE7}"/>
              </a:ext>
            </a:extLst>
          </p:cNvPr>
          <p:cNvCxnSpPr>
            <a:cxnSpLocks/>
            <a:endCxn id="20" idx="2"/>
          </p:cNvCxnSpPr>
          <p:nvPr/>
        </p:nvCxnSpPr>
        <p:spPr>
          <a:xfrm>
            <a:off x="4711958" y="3250941"/>
            <a:ext cx="2214467" cy="933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494AF88-3374-118E-6B01-A11CF45807B1}"/>
              </a:ext>
            </a:extLst>
          </p:cNvPr>
          <p:cNvCxnSpPr>
            <a:cxnSpLocks/>
            <a:endCxn id="21" idx="2"/>
          </p:cNvCxnSpPr>
          <p:nvPr/>
        </p:nvCxnSpPr>
        <p:spPr>
          <a:xfrm>
            <a:off x="4711958" y="3255606"/>
            <a:ext cx="2214467" cy="1488072"/>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7AA93DC-AA90-3E92-B2BB-68006961CCE2}"/>
              </a:ext>
            </a:extLst>
          </p:cNvPr>
          <p:cNvCxnSpPr>
            <a:cxnSpLocks/>
          </p:cNvCxnSpPr>
          <p:nvPr/>
        </p:nvCxnSpPr>
        <p:spPr>
          <a:xfrm flipV="1">
            <a:off x="10095722" y="1240971"/>
            <a:ext cx="0" cy="4317996"/>
          </a:xfrm>
          <a:prstGeom prst="line">
            <a:avLst/>
          </a:prstGeom>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A0EA94F7-CA1C-F0C3-C1BD-38F7F8C5DAEC}"/>
              </a:ext>
            </a:extLst>
          </p:cNvPr>
          <p:cNvSpPr txBox="1"/>
          <p:nvPr/>
        </p:nvSpPr>
        <p:spPr>
          <a:xfrm>
            <a:off x="10242108" y="3075604"/>
            <a:ext cx="1611156" cy="369332"/>
          </a:xfrm>
          <a:prstGeom prst="rect">
            <a:avLst/>
          </a:prstGeom>
          <a:noFill/>
        </p:spPr>
        <p:txBody>
          <a:bodyPr wrap="square" rtlCol="0">
            <a:spAutoFit/>
          </a:bodyPr>
          <a:lstStyle/>
          <a:p>
            <a:r>
              <a:rPr lang="vi-VN" dirty="0"/>
              <a:t>Lớp phân tích</a:t>
            </a:r>
            <a:endParaRPr lang="en-US" dirty="0"/>
          </a:p>
        </p:txBody>
      </p:sp>
    </p:spTree>
    <p:extLst>
      <p:ext uri="{BB962C8B-B14F-4D97-AF65-F5344CB8AC3E}">
        <p14:creationId xmlns:p14="http://schemas.microsoft.com/office/powerpoint/2010/main" val="12199166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TotalTime>
  <Words>591</Words>
  <Application>Microsoft Office PowerPoint</Application>
  <PresentationFormat>Widescreen</PresentationFormat>
  <Paragraphs>87</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Lato</vt:lpstr>
      <vt:lpstr>Wingdings</vt:lpstr>
      <vt:lpstr>Office Theme</vt:lpstr>
      <vt:lpstr>PowerPoint Presentation</vt:lpstr>
      <vt:lpstr>BẢO VỆ ĐỒ ÁN 2</vt:lpstr>
      <vt:lpstr>PowerPoint Presentation</vt:lpstr>
      <vt:lpstr>OUTLINE</vt:lpstr>
      <vt:lpstr>Giới thiệu</vt:lpstr>
      <vt:lpstr>Giới thiệu</vt:lpstr>
      <vt:lpstr>Xác định yêu cầu</vt:lpstr>
      <vt:lpstr>Phân tích hệ thống</vt:lpstr>
      <vt:lpstr>Phân tích hệ thống</vt:lpstr>
      <vt:lpstr>Phân tích hệ thống</vt:lpstr>
      <vt:lpstr>Thiết kế hệ thống</vt:lpstr>
      <vt:lpstr>Thiết kế hệ thống</vt:lpstr>
      <vt:lpstr>Thiết kế hệ thống</vt:lpstr>
      <vt:lpstr>Cài đặt</vt:lpstr>
      <vt:lpstr>Tổng kết</vt:lpstr>
      <vt:lpstr>Tổng kết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thành vũ</cp:lastModifiedBy>
  <cp:revision>16</cp:revision>
  <dcterms:created xsi:type="dcterms:W3CDTF">2021-05-28T04:32:29Z</dcterms:created>
  <dcterms:modified xsi:type="dcterms:W3CDTF">2025-01-15T15:13:33Z</dcterms:modified>
</cp:coreProperties>
</file>